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707" r:id="rId1"/>
  </p:sldMasterIdLst>
  <p:notesMasterIdLst>
    <p:notesMasterId r:id="rId10"/>
  </p:notesMasterIdLst>
  <p:sldIdLst>
    <p:sldId id="256" r:id="rId2"/>
    <p:sldId id="334" r:id="rId3"/>
    <p:sldId id="320" r:id="rId4"/>
    <p:sldId id="273" r:id="rId5"/>
    <p:sldId id="341" r:id="rId6"/>
    <p:sldId id="260" r:id="rId7"/>
    <p:sldId id="259" r:id="rId8"/>
    <p:sldId id="34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69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68" y="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4000"/>
                    </a:schemeClr>
                  </a:gs>
                  <a:gs pos="100000">
                    <a:schemeClr val="accent6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50800" dist="25400" dir="13500000">
                  <a:srgbClr val="000000">
                    <a:alpha val="55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85B-6141-B243-A0B103EEE87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4000"/>
                    </a:schemeClr>
                  </a:gs>
                  <a:gs pos="100000">
                    <a:schemeClr val="accent5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50800" dist="25400" dir="13500000">
                  <a:srgbClr val="000000">
                    <a:alpha val="55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A85B-6141-B243-A0B103EEE87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4000"/>
                    </a:schemeClr>
                  </a:gs>
                  <a:gs pos="100000">
                    <a:schemeClr val="accent4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50800" dist="25400" dir="13500000">
                  <a:srgbClr val="000000">
                    <a:alpha val="55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A85B-6141-B243-A0B103EEE87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6000"/>
                      <a:lumMod val="104000"/>
                    </a:schemeClr>
                  </a:gs>
                  <a:gs pos="100000">
                    <a:schemeClr val="accent6">
                      <a:lumMod val="60000"/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50800" dist="25400" dir="13500000">
                  <a:srgbClr val="000000">
                    <a:alpha val="55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A85B-6141-B243-A0B103EEE87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58%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85B-6141-B243-A0B103EEE87C}"/>
                </c:ext>
              </c:extLst>
            </c:dLbl>
            <c:dLbl>
              <c:idx val="1"/>
              <c:layout>
                <c:manualLayout>
                  <c:x val="0.257246163876717"/>
                  <c:y val="-0.395360557944180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860002584184"/>
                      <c:h val="0.1151429423466060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A85B-6141-B243-A0B103EEE87C}"/>
                </c:ext>
              </c:extLst>
            </c:dLbl>
            <c:dLbl>
              <c:idx val="2"/>
              <c:layout>
                <c:manualLayout>
                  <c:x val="0.17112558602945199"/>
                  <c:y val="7.029923001600750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85B-6141-B243-A0B103EEE87C}"/>
                </c:ext>
              </c:extLst>
            </c:dLbl>
            <c:dLbl>
              <c:idx val="3"/>
              <c:layout>
                <c:manualLayout>
                  <c:x val="2.1506434893525501E-2"/>
                  <c:y val="0.45642557868770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85B-6141-B243-A0B103EEE8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AA</c:v>
                </c:pt>
                <c:pt idx="1">
                  <c:v>His</c:v>
                </c:pt>
                <c:pt idx="2">
                  <c:v>Other</c:v>
                </c:pt>
                <c:pt idx="3">
                  <c:v>NM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</c:v>
                </c:pt>
                <c:pt idx="1">
                  <c:v>24</c:v>
                </c:pt>
                <c:pt idx="2">
                  <c:v>4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5B-6141-B243-A0B103EEE87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106E8-C277-9545-9BEA-C35F3C7EB988}" type="datetimeFigureOut">
              <a:rPr lang="en-US" smtClean="0"/>
              <a:t>9/17/20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D9D1C-6C73-4D4C-A1BA-3681CC761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7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7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7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762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0968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9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1245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8377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38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1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7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4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7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17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5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5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9/17/20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3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509A250-FF31-4206-8172-F9D3106AACB1}" type="datetimeFigureOut">
              <a:rPr lang="en-US" smtClean="0"/>
              <a:t>9/17/20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1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Fisk-Vanderbilt </a:t>
            </a:r>
            <a:br>
              <a:rPr lang="en-US" dirty="0"/>
            </a:br>
            <a:r>
              <a:rPr lang="en-US" dirty="0" err="1"/>
              <a:t>Master’S</a:t>
            </a:r>
            <a:r>
              <a:rPr lang="en-US" dirty="0"/>
              <a:t> to PhD </a:t>
            </a:r>
            <a:br>
              <a:rPr lang="en-US" dirty="0"/>
            </a:br>
            <a:r>
              <a:rPr lang="en-US" dirty="0"/>
              <a:t>Bridge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Co-Directors, Dr. Arnold Burger and Dr. Kelly Holley-</a:t>
            </a:r>
            <a:r>
              <a:rPr lang="en-US" dirty="0" err="1"/>
              <a:t>Bockelmann</a:t>
            </a:r>
            <a:endParaRPr lang="en-US" dirty="0"/>
          </a:p>
          <a:p>
            <a:r>
              <a:rPr lang="en-US" dirty="0"/>
              <a:t>Executive Director, Dina Myers Stroud</a:t>
            </a:r>
          </a:p>
          <a:p>
            <a:r>
              <a:rPr lang="en-US" dirty="0"/>
              <a:t>Assistant Director, Lauren Campbell</a:t>
            </a:r>
          </a:p>
        </p:txBody>
      </p:sp>
    </p:spTree>
    <p:extLst>
      <p:ext uri="{BB962C8B-B14F-4D97-AF65-F5344CB8AC3E}">
        <p14:creationId xmlns:p14="http://schemas.microsoft.com/office/powerpoint/2010/main" val="133079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Bridge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336801"/>
            <a:ext cx="9905998" cy="3454400"/>
          </a:xfrm>
        </p:spPr>
        <p:txBody>
          <a:bodyPr>
            <a:normAutofit fontScale="92500"/>
          </a:bodyPr>
          <a:lstStyle/>
          <a:p>
            <a:r>
              <a:rPr lang="en-US" dirty="0"/>
              <a:t>Started in 2004 with the mission to increase underrepresented minorities in STEM workforce and academe</a:t>
            </a:r>
          </a:p>
          <a:p>
            <a:r>
              <a:rPr lang="en-US" dirty="0"/>
              <a:t>Students from all over the county come to Fisk to do a fully funded master’s including courses and research at both institutions</a:t>
            </a:r>
          </a:p>
          <a:p>
            <a:r>
              <a:rPr lang="en-US" dirty="0"/>
              <a:t>Students then attempt to “bridge” to Vanderbilt or another PhD granting institution</a:t>
            </a:r>
          </a:p>
          <a:p>
            <a:r>
              <a:rPr lang="en-US" dirty="0"/>
              <a:t>Small gains in absolute numbers can have a big proportional impact on a national scale</a:t>
            </a:r>
          </a:p>
          <a:p>
            <a:r>
              <a:rPr lang="en-US" b="1" dirty="0"/>
              <a:t>Of the 24 PhDs awarded to African-Americans in Astronomy and Physics between 2013-2017 (APS), half of those students came through the Fisk-Vanderbilt Bridge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6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437072"/>
            <a:ext cx="9905998" cy="1905000"/>
          </a:xfrm>
        </p:spPr>
        <p:txBody>
          <a:bodyPr/>
          <a:lstStyle/>
          <a:p>
            <a:r>
              <a:rPr lang="en-US" dirty="0"/>
              <a:t>Our Students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02740746"/>
              </p:ext>
            </p:extLst>
          </p:nvPr>
        </p:nvGraphicFramePr>
        <p:xfrm>
          <a:off x="771525" y="1828800"/>
          <a:ext cx="4692573" cy="424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654493" y="1876033"/>
            <a:ext cx="5489757" cy="4200245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Enrolled 153 Students </a:t>
            </a:r>
          </a:p>
          <a:p>
            <a:r>
              <a:rPr lang="en-US" dirty="0"/>
              <a:t>58% African-American </a:t>
            </a:r>
          </a:p>
          <a:p>
            <a:r>
              <a:rPr lang="en-US" dirty="0"/>
              <a:t>23% Hispanic /Latinx</a:t>
            </a:r>
          </a:p>
          <a:p>
            <a:r>
              <a:rPr lang="en-US" dirty="0"/>
              <a:t>3% Other Minority, including Native American, Native Hawaiian and Pacific Islander </a:t>
            </a:r>
          </a:p>
          <a:p>
            <a:r>
              <a:rPr lang="en-US" dirty="0"/>
              <a:t>16% White or other non-underrepresented minority </a:t>
            </a:r>
          </a:p>
          <a:p>
            <a:r>
              <a:rPr lang="en-US" dirty="0"/>
              <a:t>58% Female and 42% Male</a:t>
            </a:r>
          </a:p>
          <a:p>
            <a:r>
              <a:rPr lang="en-US" b="1" dirty="0"/>
              <a:t>Approximately 95% of students are from underrepresented or underserved groups such as low income, first generation, or physical or learning disabilities.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6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394" y="1454003"/>
            <a:ext cx="9912017" cy="44221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Awarded 79 Master’s degrees in Physics</a:t>
            </a:r>
          </a:p>
          <a:p>
            <a:r>
              <a:rPr lang="en-US" dirty="0"/>
              <a:t>30 PhDs in Physics, astronomy, or materials Science</a:t>
            </a:r>
          </a:p>
          <a:p>
            <a:r>
              <a:rPr lang="en-US" dirty="0"/>
              <a:t>90% of the students have earned or are making progress to the PhD</a:t>
            </a:r>
          </a:p>
          <a:p>
            <a:r>
              <a:rPr lang="en-US" dirty="0"/>
              <a:t>8 Year PhD Completion Rate of 84%</a:t>
            </a:r>
          </a:p>
          <a:p>
            <a:r>
              <a:rPr lang="en-US" b="1" dirty="0"/>
              <a:t>Without the use of GRE or GPA as metrics for selection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02791F-4750-F84C-A8CC-6B3FC908B87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876040" y="1178437"/>
            <a:ext cx="2616679" cy="174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3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64923-FA93-FA4E-83BF-9CEDC235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51ADF-0B42-504B-850C-BF22AAE25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427668"/>
            <a:ext cx="3829832" cy="3124201"/>
          </a:xfrm>
        </p:spPr>
        <p:txBody>
          <a:bodyPr>
            <a:noAutofit/>
          </a:bodyPr>
          <a:lstStyle/>
          <a:p>
            <a:r>
              <a:rPr lang="en-US" sz="1400" dirty="0"/>
              <a:t>Personal Statement </a:t>
            </a:r>
          </a:p>
          <a:p>
            <a:pPr lvl="1"/>
            <a:r>
              <a:rPr lang="en-US" sz="1400" dirty="0"/>
              <a:t>Communication Skills</a:t>
            </a:r>
          </a:p>
          <a:p>
            <a:pPr lvl="1"/>
            <a:r>
              <a:rPr lang="en-US" sz="1400" dirty="0"/>
              <a:t>Motivation for PhD</a:t>
            </a:r>
          </a:p>
          <a:p>
            <a:pPr lvl="1"/>
            <a:r>
              <a:rPr lang="en-US" sz="1400" dirty="0"/>
              <a:t>Long-terms Goals </a:t>
            </a:r>
          </a:p>
          <a:p>
            <a:r>
              <a:rPr lang="en-US" sz="1400" dirty="0"/>
              <a:t>Transcript </a:t>
            </a:r>
          </a:p>
          <a:p>
            <a:pPr lvl="1"/>
            <a:r>
              <a:rPr lang="en-US" sz="1400" dirty="0"/>
              <a:t>Background Courses</a:t>
            </a:r>
          </a:p>
          <a:p>
            <a:pPr lvl="1"/>
            <a:r>
              <a:rPr lang="en-US" sz="1400" dirty="0"/>
              <a:t>GPA Trajectory </a:t>
            </a:r>
          </a:p>
          <a:p>
            <a:r>
              <a:rPr lang="en-US" sz="1400" dirty="0"/>
              <a:t>Letters of Recommendation </a:t>
            </a:r>
          </a:p>
          <a:p>
            <a:pPr lvl="1"/>
            <a:r>
              <a:rPr lang="en-US" sz="1400" dirty="0"/>
              <a:t>Work Ethic </a:t>
            </a:r>
          </a:p>
          <a:p>
            <a:pPr lvl="1"/>
            <a:r>
              <a:rPr lang="en-US" sz="1400" dirty="0"/>
              <a:t>Persistence </a:t>
            </a:r>
          </a:p>
          <a:p>
            <a:pPr lvl="1"/>
            <a:r>
              <a:rPr lang="en-US" sz="1400" dirty="0"/>
              <a:t>Ownership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437A85-1ED3-9543-A814-6D43139DF754}"/>
              </a:ext>
            </a:extLst>
          </p:cNvPr>
          <p:cNvSpPr txBox="1"/>
          <p:nvPr/>
        </p:nvSpPr>
        <p:spPr>
          <a:xfrm>
            <a:off x="5864995" y="2558607"/>
            <a:ext cx="42886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Scores are used to determine candidates to interview. </a:t>
            </a:r>
          </a:p>
          <a:p>
            <a:endParaRPr lang="en-US" dirty="0"/>
          </a:p>
          <a:p>
            <a:r>
              <a:rPr lang="en-US" dirty="0"/>
              <a:t>30 minutes (no camera) with a standard set of questions intended to probe understanding of research and non-cognitive attributes.</a:t>
            </a:r>
          </a:p>
          <a:p>
            <a:endParaRPr lang="en-US" b="1" dirty="0"/>
          </a:p>
          <a:p>
            <a:r>
              <a:rPr lang="en-US" b="1" dirty="0"/>
              <a:t>10-15% acceptance rate- No shortage of candidates</a:t>
            </a:r>
          </a:p>
        </p:txBody>
      </p:sp>
    </p:spTree>
    <p:extLst>
      <p:ext uri="{BB962C8B-B14F-4D97-AF65-F5344CB8AC3E}">
        <p14:creationId xmlns:p14="http://schemas.microsoft.com/office/powerpoint/2010/main" val="113111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534" y="1487714"/>
            <a:ext cx="8946541" cy="4913086"/>
          </a:xfrm>
        </p:spPr>
        <p:txBody>
          <a:bodyPr>
            <a:normAutofit/>
          </a:bodyPr>
          <a:lstStyle/>
          <a:p>
            <a:r>
              <a:rPr lang="en-US" dirty="0"/>
              <a:t>Peer Mentoring-</a:t>
            </a:r>
          </a:p>
          <a:p>
            <a:pPr lvl="1"/>
            <a:r>
              <a:rPr lang="en-US" dirty="0"/>
              <a:t>Cohort </a:t>
            </a:r>
          </a:p>
          <a:p>
            <a:pPr lvl="1"/>
            <a:r>
              <a:rPr lang="en-US" dirty="0"/>
              <a:t>Welcoming Committee </a:t>
            </a:r>
          </a:p>
          <a:p>
            <a:r>
              <a:rPr lang="en-US" dirty="0"/>
              <a:t>Post-docs and Alumni</a:t>
            </a:r>
          </a:p>
          <a:p>
            <a:r>
              <a:rPr lang="en-US" dirty="0"/>
              <a:t>Program Coordinator</a:t>
            </a:r>
          </a:p>
          <a:p>
            <a:r>
              <a:rPr lang="en-US" dirty="0"/>
              <a:t>Directors of Graduate Studies</a:t>
            </a:r>
          </a:p>
          <a:p>
            <a:r>
              <a:rPr lang="en-US" dirty="0"/>
              <a:t>Bridge Administrative Team and Steering Committee</a:t>
            </a:r>
          </a:p>
          <a:p>
            <a:r>
              <a:rPr lang="en-US" dirty="0"/>
              <a:t>Advisor</a:t>
            </a:r>
          </a:p>
          <a:p>
            <a:r>
              <a:rPr lang="en-US" b="1" dirty="0"/>
              <a:t>No one person meets all mentoring needs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60C32B-E8BB-A448-9D60-25B6D9155B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90269"/>
            <a:ext cx="2602999" cy="3252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2CDE35-02D2-8445-8F5A-83402CB230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397447" y="3484333"/>
            <a:ext cx="3682060" cy="243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5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054" y="2130190"/>
            <a:ext cx="8946541" cy="4195481"/>
          </a:xfrm>
        </p:spPr>
        <p:txBody>
          <a:bodyPr>
            <a:normAutofit/>
          </a:bodyPr>
          <a:lstStyle/>
          <a:p>
            <a:r>
              <a:rPr lang="en-US" dirty="0"/>
              <a:t>Sense of Belonging- The Bridge Family</a:t>
            </a:r>
          </a:p>
          <a:p>
            <a:r>
              <a:rPr lang="en-US" dirty="0"/>
              <a:t>Solidification of the Cohort- Boot Camp</a:t>
            </a:r>
          </a:p>
          <a:p>
            <a:r>
              <a:rPr lang="en-US" dirty="0"/>
              <a:t>Professional Development Course and Evening Seminars</a:t>
            </a:r>
          </a:p>
          <a:p>
            <a:r>
              <a:rPr lang="en-US" dirty="0"/>
              <a:t>Independent Social Activities</a:t>
            </a:r>
          </a:p>
          <a:p>
            <a:r>
              <a:rPr lang="en-US" dirty="0"/>
              <a:t>Bridge Research Celebration Day</a:t>
            </a:r>
          </a:p>
          <a:p>
            <a:r>
              <a:rPr lang="en-US" dirty="0"/>
              <a:t>Recognition of Success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27EAF-CA68-2740-9830-66F4451A1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119" y="609600"/>
            <a:ext cx="2743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6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F84F6-E6DF-9446-B94A-E919E1D06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00C8E-A53B-7144-96B3-2A2435198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94138"/>
            <a:ext cx="9905998" cy="3124201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Holistic review Practice </a:t>
            </a:r>
          </a:p>
          <a:p>
            <a:r>
              <a:rPr lang="en-US" dirty="0"/>
              <a:t>Partner with Minority serving Institutions </a:t>
            </a:r>
          </a:p>
          <a:p>
            <a:r>
              <a:rPr lang="en-US" dirty="0"/>
              <a:t>Intentional Engagement </a:t>
            </a:r>
          </a:p>
          <a:p>
            <a:r>
              <a:rPr lang="en-US" dirty="0"/>
              <a:t>Mentor Training</a:t>
            </a:r>
          </a:p>
          <a:p>
            <a:r>
              <a:rPr lang="en-US" dirty="0"/>
              <a:t>Listen </a:t>
            </a:r>
          </a:p>
          <a:p>
            <a:r>
              <a:rPr lang="en-US" b="1" dirty="0"/>
              <a:t>Recognition of racism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7812A-A3FE-5145-98FC-72D060FEA0EC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230" y="2423080"/>
            <a:ext cx="4343400" cy="29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28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{4AE43962-C5FE-1249-9327-1E30AFC9BDC6}tf10001063</Template>
  <TotalTime>3724</TotalTime>
  <Words>390</Words>
  <Application>Microsoft Macintosh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Mesh</vt:lpstr>
      <vt:lpstr>Fisk-Vanderbilt  Master’S to PhD  Bridge Program</vt:lpstr>
      <vt:lpstr>What is the Bridge Program?</vt:lpstr>
      <vt:lpstr>Our Students</vt:lpstr>
      <vt:lpstr>Program Outcomes</vt:lpstr>
      <vt:lpstr>Application Review</vt:lpstr>
      <vt:lpstr>Mentoring</vt:lpstr>
      <vt:lpstr>Community Building</vt:lpstr>
      <vt:lpstr>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Fisk-Vanderbilt Master’s-to-PhD Bridge Program</dc:title>
  <dc:creator>Dina Stroud</dc:creator>
  <cp:lastModifiedBy>Stroud, Dina M</cp:lastModifiedBy>
  <cp:revision>151</cp:revision>
  <cp:lastPrinted>2019-05-23T15:43:55Z</cp:lastPrinted>
  <dcterms:created xsi:type="dcterms:W3CDTF">2013-08-28T19:54:41Z</dcterms:created>
  <dcterms:modified xsi:type="dcterms:W3CDTF">2020-09-17T20:49:14Z</dcterms:modified>
</cp:coreProperties>
</file>