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0" r:id="rId3"/>
    <p:sldId id="258" r:id="rId4"/>
    <p:sldId id="256" r:id="rId5"/>
    <p:sldId id="257" r:id="rId6"/>
    <p:sldId id="266" r:id="rId7"/>
    <p:sldId id="259" r:id="rId8"/>
    <p:sldId id="267"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varScale="1">
        <p:scale>
          <a:sx n="90" d="100"/>
          <a:sy n="90" d="100"/>
        </p:scale>
        <p:origin x="1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2095F-E945-43AB-AC06-B6E4E81FC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1A2829-8DD2-48E6-90CE-CB75E2316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E5AF0-AC87-43B7-87BE-9133D0D4E810}"/>
              </a:ext>
            </a:extLst>
          </p:cNvPr>
          <p:cNvSpPr>
            <a:spLocks noGrp="1"/>
          </p:cNvSpPr>
          <p:nvPr>
            <p:ph type="dt" sz="half" idx="10"/>
          </p:nvPr>
        </p:nvSpPr>
        <p:spPr/>
        <p:txBody>
          <a:bodyPr/>
          <a:lstStyle/>
          <a:p>
            <a:fld id="{257C2592-B8F2-4C8A-A62B-A5E8385B288D}" type="datetimeFigureOut">
              <a:rPr lang="en-US" smtClean="0"/>
              <a:t>9/16/2020</a:t>
            </a:fld>
            <a:endParaRPr lang="en-US"/>
          </a:p>
        </p:txBody>
      </p:sp>
      <p:sp>
        <p:nvSpPr>
          <p:cNvPr id="5" name="Footer Placeholder 4">
            <a:extLst>
              <a:ext uri="{FF2B5EF4-FFF2-40B4-BE49-F238E27FC236}">
                <a16:creationId xmlns:a16="http://schemas.microsoft.com/office/drawing/2014/main" id="{7406514B-229A-4ECC-983B-8FDF69BE0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D00B1-2324-40F9-9F87-2B4F2292308B}"/>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144906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84DE-D979-4F9A-8A39-0AC87BDDBC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7B456F-2FE1-4554-990B-2E57DE5BA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A6295-3E66-4759-BD39-C724143CE002}"/>
              </a:ext>
            </a:extLst>
          </p:cNvPr>
          <p:cNvSpPr>
            <a:spLocks noGrp="1"/>
          </p:cNvSpPr>
          <p:nvPr>
            <p:ph type="dt" sz="half" idx="10"/>
          </p:nvPr>
        </p:nvSpPr>
        <p:spPr/>
        <p:txBody>
          <a:bodyPr/>
          <a:lstStyle/>
          <a:p>
            <a:fld id="{257C2592-B8F2-4C8A-A62B-A5E8385B288D}" type="datetimeFigureOut">
              <a:rPr lang="en-US" smtClean="0"/>
              <a:t>9/16/2020</a:t>
            </a:fld>
            <a:endParaRPr lang="en-US"/>
          </a:p>
        </p:txBody>
      </p:sp>
      <p:sp>
        <p:nvSpPr>
          <p:cNvPr id="5" name="Footer Placeholder 4">
            <a:extLst>
              <a:ext uri="{FF2B5EF4-FFF2-40B4-BE49-F238E27FC236}">
                <a16:creationId xmlns:a16="http://schemas.microsoft.com/office/drawing/2014/main" id="{03E43249-D98E-476D-ACD1-AD9E0ECB1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66551-C959-4E13-959F-7770DC922C64}"/>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321199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2FB6D9-5841-4F8E-AF93-FC1B845F79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F06B34-3C61-48CC-AD9F-3C90708CDF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DF6BD-D5A2-49D6-8501-E439D437BD82}"/>
              </a:ext>
            </a:extLst>
          </p:cNvPr>
          <p:cNvSpPr>
            <a:spLocks noGrp="1"/>
          </p:cNvSpPr>
          <p:nvPr>
            <p:ph type="dt" sz="half" idx="10"/>
          </p:nvPr>
        </p:nvSpPr>
        <p:spPr/>
        <p:txBody>
          <a:bodyPr/>
          <a:lstStyle/>
          <a:p>
            <a:fld id="{257C2592-B8F2-4C8A-A62B-A5E8385B288D}" type="datetimeFigureOut">
              <a:rPr lang="en-US" smtClean="0"/>
              <a:t>9/16/2020</a:t>
            </a:fld>
            <a:endParaRPr lang="en-US"/>
          </a:p>
        </p:txBody>
      </p:sp>
      <p:sp>
        <p:nvSpPr>
          <p:cNvPr id="5" name="Footer Placeholder 4">
            <a:extLst>
              <a:ext uri="{FF2B5EF4-FFF2-40B4-BE49-F238E27FC236}">
                <a16:creationId xmlns:a16="http://schemas.microsoft.com/office/drawing/2014/main" id="{522B8B51-D9FD-45CA-A2FA-4095290FD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2624F-5444-4950-B36B-74081E406845}"/>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2591973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Al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FCE1-1105-624D-A9D3-1124A8F111DA}"/>
              </a:ext>
            </a:extLst>
          </p:cNvPr>
          <p:cNvSpPr>
            <a:spLocks noGrp="1"/>
          </p:cNvSpPr>
          <p:nvPr>
            <p:ph type="ctrTitle"/>
          </p:nvPr>
        </p:nvSpPr>
        <p:spPr>
          <a:xfrm>
            <a:off x="1529616" y="2109813"/>
            <a:ext cx="9129021" cy="2010773"/>
          </a:xfrm>
        </p:spPr>
        <p:txBody>
          <a:bodyPr anchor="ctr">
            <a:normAutofit/>
          </a:bodyPr>
          <a:lstStyle>
            <a:lvl1pPr algn="ctr">
              <a:defRPr sz="48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296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CE1D-ACCA-44C4-9A3A-2FA15F097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017DB-3A51-4FF6-9E86-5E7F36B909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44E10-D242-4652-A73A-C66535EED0EA}"/>
              </a:ext>
            </a:extLst>
          </p:cNvPr>
          <p:cNvSpPr>
            <a:spLocks noGrp="1"/>
          </p:cNvSpPr>
          <p:nvPr>
            <p:ph type="dt" sz="half" idx="10"/>
          </p:nvPr>
        </p:nvSpPr>
        <p:spPr/>
        <p:txBody>
          <a:bodyPr/>
          <a:lstStyle/>
          <a:p>
            <a:fld id="{257C2592-B8F2-4C8A-A62B-A5E8385B288D}" type="datetimeFigureOut">
              <a:rPr lang="en-US" smtClean="0"/>
              <a:t>9/16/2020</a:t>
            </a:fld>
            <a:endParaRPr lang="en-US"/>
          </a:p>
        </p:txBody>
      </p:sp>
      <p:sp>
        <p:nvSpPr>
          <p:cNvPr id="5" name="Footer Placeholder 4">
            <a:extLst>
              <a:ext uri="{FF2B5EF4-FFF2-40B4-BE49-F238E27FC236}">
                <a16:creationId xmlns:a16="http://schemas.microsoft.com/office/drawing/2014/main" id="{FC5115BC-CB49-4D6B-BAFF-435C96221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4E041-CCD7-490E-80B4-69A20ECFCA14}"/>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145929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5873-CF4F-4463-B3E6-57A93C8FD5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C8E716-0034-420A-A728-6022A50DAE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1603F5-BCA9-4C94-BE7E-864E9CDE22E4}"/>
              </a:ext>
            </a:extLst>
          </p:cNvPr>
          <p:cNvSpPr>
            <a:spLocks noGrp="1"/>
          </p:cNvSpPr>
          <p:nvPr>
            <p:ph type="dt" sz="half" idx="10"/>
          </p:nvPr>
        </p:nvSpPr>
        <p:spPr/>
        <p:txBody>
          <a:bodyPr/>
          <a:lstStyle/>
          <a:p>
            <a:fld id="{257C2592-B8F2-4C8A-A62B-A5E8385B288D}" type="datetimeFigureOut">
              <a:rPr lang="en-US" smtClean="0"/>
              <a:t>9/16/2020</a:t>
            </a:fld>
            <a:endParaRPr lang="en-US"/>
          </a:p>
        </p:txBody>
      </p:sp>
      <p:sp>
        <p:nvSpPr>
          <p:cNvPr id="5" name="Footer Placeholder 4">
            <a:extLst>
              <a:ext uri="{FF2B5EF4-FFF2-40B4-BE49-F238E27FC236}">
                <a16:creationId xmlns:a16="http://schemas.microsoft.com/office/drawing/2014/main" id="{4CAC193A-C669-42BF-B1CD-F005D6951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B11FC-EAB0-4248-9F08-0FE7EA90AF14}"/>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18096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741B-03C1-4132-B868-5005DC66A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54FC0C-349E-4A70-BE65-EA268CF32D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14663A-82ED-472E-9C3B-C0F1241FDA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C4445-20A5-49C3-A951-2755E0A776F6}"/>
              </a:ext>
            </a:extLst>
          </p:cNvPr>
          <p:cNvSpPr>
            <a:spLocks noGrp="1"/>
          </p:cNvSpPr>
          <p:nvPr>
            <p:ph type="dt" sz="half" idx="10"/>
          </p:nvPr>
        </p:nvSpPr>
        <p:spPr/>
        <p:txBody>
          <a:bodyPr/>
          <a:lstStyle/>
          <a:p>
            <a:fld id="{257C2592-B8F2-4C8A-A62B-A5E8385B288D}" type="datetimeFigureOut">
              <a:rPr lang="en-US" smtClean="0"/>
              <a:t>9/16/2020</a:t>
            </a:fld>
            <a:endParaRPr lang="en-US"/>
          </a:p>
        </p:txBody>
      </p:sp>
      <p:sp>
        <p:nvSpPr>
          <p:cNvPr id="6" name="Footer Placeholder 5">
            <a:extLst>
              <a:ext uri="{FF2B5EF4-FFF2-40B4-BE49-F238E27FC236}">
                <a16:creationId xmlns:a16="http://schemas.microsoft.com/office/drawing/2014/main" id="{3B631194-E74D-4279-9C8B-0D1F2ACF7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71405-B99A-469E-B80C-A57E1AA41F94}"/>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319800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FE7D-A3BD-441C-A36E-CCD34A72ED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D46E5C-AB79-422F-BB44-FC3C8D9501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31216-789E-450C-B831-F40A9DF7A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9DE4E-943A-4B01-8715-F4F7E565D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D41A19-4CFF-4205-B184-E266175ECD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FC044D-3B46-4EDF-96F5-D6E833AE405D}"/>
              </a:ext>
            </a:extLst>
          </p:cNvPr>
          <p:cNvSpPr>
            <a:spLocks noGrp="1"/>
          </p:cNvSpPr>
          <p:nvPr>
            <p:ph type="dt" sz="half" idx="10"/>
          </p:nvPr>
        </p:nvSpPr>
        <p:spPr/>
        <p:txBody>
          <a:bodyPr/>
          <a:lstStyle/>
          <a:p>
            <a:fld id="{257C2592-B8F2-4C8A-A62B-A5E8385B288D}" type="datetimeFigureOut">
              <a:rPr lang="en-US" smtClean="0"/>
              <a:t>9/16/2020</a:t>
            </a:fld>
            <a:endParaRPr lang="en-US"/>
          </a:p>
        </p:txBody>
      </p:sp>
      <p:sp>
        <p:nvSpPr>
          <p:cNvPr id="8" name="Footer Placeholder 7">
            <a:extLst>
              <a:ext uri="{FF2B5EF4-FFF2-40B4-BE49-F238E27FC236}">
                <a16:creationId xmlns:a16="http://schemas.microsoft.com/office/drawing/2014/main" id="{1FFB5244-80E3-4870-8D41-C5FD777EE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12D0AC-3D36-4F17-8A10-5C90A474342A}"/>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227046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2873-C30C-4302-9027-7D047CBD91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E19FA6-5BD2-4C97-8E70-8F475A024E2F}"/>
              </a:ext>
            </a:extLst>
          </p:cNvPr>
          <p:cNvSpPr>
            <a:spLocks noGrp="1"/>
          </p:cNvSpPr>
          <p:nvPr>
            <p:ph type="dt" sz="half" idx="10"/>
          </p:nvPr>
        </p:nvSpPr>
        <p:spPr/>
        <p:txBody>
          <a:bodyPr/>
          <a:lstStyle/>
          <a:p>
            <a:fld id="{257C2592-B8F2-4C8A-A62B-A5E8385B288D}" type="datetimeFigureOut">
              <a:rPr lang="en-US" smtClean="0"/>
              <a:t>9/16/2020</a:t>
            </a:fld>
            <a:endParaRPr lang="en-US"/>
          </a:p>
        </p:txBody>
      </p:sp>
      <p:sp>
        <p:nvSpPr>
          <p:cNvPr id="4" name="Footer Placeholder 3">
            <a:extLst>
              <a:ext uri="{FF2B5EF4-FFF2-40B4-BE49-F238E27FC236}">
                <a16:creationId xmlns:a16="http://schemas.microsoft.com/office/drawing/2014/main" id="{574794B0-D8A2-4CCE-B272-2F84070D0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C2F9D7-5ABE-419B-974F-9A2B5D7CF4B4}"/>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131310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911A52-1426-405A-90DB-06A89BD4FBBC}"/>
              </a:ext>
            </a:extLst>
          </p:cNvPr>
          <p:cNvSpPr>
            <a:spLocks noGrp="1"/>
          </p:cNvSpPr>
          <p:nvPr>
            <p:ph type="dt" sz="half" idx="10"/>
          </p:nvPr>
        </p:nvSpPr>
        <p:spPr/>
        <p:txBody>
          <a:bodyPr/>
          <a:lstStyle/>
          <a:p>
            <a:fld id="{257C2592-B8F2-4C8A-A62B-A5E8385B288D}" type="datetimeFigureOut">
              <a:rPr lang="en-US" smtClean="0"/>
              <a:t>9/16/2020</a:t>
            </a:fld>
            <a:endParaRPr lang="en-US"/>
          </a:p>
        </p:txBody>
      </p:sp>
      <p:sp>
        <p:nvSpPr>
          <p:cNvPr id="3" name="Footer Placeholder 2">
            <a:extLst>
              <a:ext uri="{FF2B5EF4-FFF2-40B4-BE49-F238E27FC236}">
                <a16:creationId xmlns:a16="http://schemas.microsoft.com/office/drawing/2014/main" id="{A62ADDB9-8281-4EDA-9133-DD400D1917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58D1CA-B1DD-4EA5-9D3F-84E65D486DC8}"/>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409620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8CF9-3E6E-4DB6-94B8-E777F624A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B6CA94-9EDB-47A2-A1F0-D19D4419A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951B18-3472-4FA9-82A4-D41021672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F5479-4D64-422A-BE8E-EA027C65EE8D}"/>
              </a:ext>
            </a:extLst>
          </p:cNvPr>
          <p:cNvSpPr>
            <a:spLocks noGrp="1"/>
          </p:cNvSpPr>
          <p:nvPr>
            <p:ph type="dt" sz="half" idx="10"/>
          </p:nvPr>
        </p:nvSpPr>
        <p:spPr/>
        <p:txBody>
          <a:bodyPr/>
          <a:lstStyle/>
          <a:p>
            <a:fld id="{257C2592-B8F2-4C8A-A62B-A5E8385B288D}" type="datetimeFigureOut">
              <a:rPr lang="en-US" smtClean="0"/>
              <a:t>9/16/2020</a:t>
            </a:fld>
            <a:endParaRPr lang="en-US"/>
          </a:p>
        </p:txBody>
      </p:sp>
      <p:sp>
        <p:nvSpPr>
          <p:cNvPr id="6" name="Footer Placeholder 5">
            <a:extLst>
              <a:ext uri="{FF2B5EF4-FFF2-40B4-BE49-F238E27FC236}">
                <a16:creationId xmlns:a16="http://schemas.microsoft.com/office/drawing/2014/main" id="{8F1AB308-3C44-4BD8-A398-B8BDB1C6B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DE8F1-7DE5-4AF4-8E3A-7C2DC239A44A}"/>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107322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C98E-D32E-4706-8694-B9FB1992B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608009-3223-41DF-B209-52DC325B77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43DEE5-CB71-43D8-A06C-EA580E580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DC207-2098-4652-B8F2-CF011AECB204}"/>
              </a:ext>
            </a:extLst>
          </p:cNvPr>
          <p:cNvSpPr>
            <a:spLocks noGrp="1"/>
          </p:cNvSpPr>
          <p:nvPr>
            <p:ph type="dt" sz="half" idx="10"/>
          </p:nvPr>
        </p:nvSpPr>
        <p:spPr/>
        <p:txBody>
          <a:bodyPr/>
          <a:lstStyle/>
          <a:p>
            <a:fld id="{257C2592-B8F2-4C8A-A62B-A5E8385B288D}" type="datetimeFigureOut">
              <a:rPr lang="en-US" smtClean="0"/>
              <a:t>9/16/2020</a:t>
            </a:fld>
            <a:endParaRPr lang="en-US"/>
          </a:p>
        </p:txBody>
      </p:sp>
      <p:sp>
        <p:nvSpPr>
          <p:cNvPr id="6" name="Footer Placeholder 5">
            <a:extLst>
              <a:ext uri="{FF2B5EF4-FFF2-40B4-BE49-F238E27FC236}">
                <a16:creationId xmlns:a16="http://schemas.microsoft.com/office/drawing/2014/main" id="{FA70FB73-72C2-4677-9934-030EB8D2A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17C7C-964F-4BAD-82B7-24492098D138}"/>
              </a:ext>
            </a:extLst>
          </p:cNvPr>
          <p:cNvSpPr>
            <a:spLocks noGrp="1"/>
          </p:cNvSpPr>
          <p:nvPr>
            <p:ph type="sldNum" sz="quarter" idx="12"/>
          </p:nvPr>
        </p:nvSpPr>
        <p:spPr/>
        <p:txBody>
          <a:bodyPr/>
          <a:lstStyle/>
          <a:p>
            <a:fld id="{BE68E03E-28B5-404C-82A6-D8DEDAE5C538}" type="slidenum">
              <a:rPr lang="en-US" smtClean="0"/>
              <a:t>‹#›</a:t>
            </a:fld>
            <a:endParaRPr lang="en-US"/>
          </a:p>
        </p:txBody>
      </p:sp>
    </p:spTree>
    <p:extLst>
      <p:ext uri="{BB962C8B-B14F-4D97-AF65-F5344CB8AC3E}">
        <p14:creationId xmlns:p14="http://schemas.microsoft.com/office/powerpoint/2010/main" val="292801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7FE30-8025-41B9-97B5-42EB95966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178974-54F2-447F-8197-3E0A318B70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88BE7-99FA-48CB-BAA2-76F2AAEEE8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C2592-B8F2-4C8A-A62B-A5E8385B288D}" type="datetimeFigureOut">
              <a:rPr lang="en-US" smtClean="0"/>
              <a:t>9/16/2020</a:t>
            </a:fld>
            <a:endParaRPr lang="en-US"/>
          </a:p>
        </p:txBody>
      </p:sp>
      <p:sp>
        <p:nvSpPr>
          <p:cNvPr id="5" name="Footer Placeholder 4">
            <a:extLst>
              <a:ext uri="{FF2B5EF4-FFF2-40B4-BE49-F238E27FC236}">
                <a16:creationId xmlns:a16="http://schemas.microsoft.com/office/drawing/2014/main" id="{412E2CE5-5FBC-4E31-87D4-E6D9E7CA10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4EDC74-A067-4882-917F-B9CA6899C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8E03E-28B5-404C-82A6-D8DEDAE5C538}" type="slidenum">
              <a:rPr lang="en-US" smtClean="0"/>
              <a:t>‹#›</a:t>
            </a:fld>
            <a:endParaRPr lang="en-US"/>
          </a:p>
        </p:txBody>
      </p:sp>
    </p:spTree>
    <p:extLst>
      <p:ext uri="{BB962C8B-B14F-4D97-AF65-F5344CB8AC3E}">
        <p14:creationId xmlns:p14="http://schemas.microsoft.com/office/powerpoint/2010/main" val="3156810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C737D-51A1-434A-8D3E-49F299B4F0D6}"/>
              </a:ext>
            </a:extLst>
          </p:cNvPr>
          <p:cNvSpPr>
            <a:spLocks noGrp="1"/>
          </p:cNvSpPr>
          <p:nvPr>
            <p:ph type="ctrTitle"/>
          </p:nvPr>
        </p:nvSpPr>
        <p:spPr>
          <a:xfrm>
            <a:off x="1380760" y="291646"/>
            <a:ext cx="9825956" cy="2010773"/>
          </a:xfrm>
        </p:spPr>
        <p:txBody>
          <a:bodyPr>
            <a:normAutofit/>
          </a:bodyPr>
          <a:lstStyle/>
          <a:p>
            <a:r>
              <a:rPr lang="en-US" dirty="0"/>
              <a:t>A Faculty-Centered Approach Towards Increasing Diversity in Physics</a:t>
            </a:r>
          </a:p>
        </p:txBody>
      </p:sp>
      <p:sp>
        <p:nvSpPr>
          <p:cNvPr id="4" name="Subtitle 2">
            <a:extLst>
              <a:ext uri="{FF2B5EF4-FFF2-40B4-BE49-F238E27FC236}">
                <a16:creationId xmlns:a16="http://schemas.microsoft.com/office/drawing/2014/main" id="{AE907807-47AE-4467-8377-EC21C690DDB1}"/>
              </a:ext>
            </a:extLst>
          </p:cNvPr>
          <p:cNvSpPr txBox="1">
            <a:spLocks/>
          </p:cNvSpPr>
          <p:nvPr/>
        </p:nvSpPr>
        <p:spPr>
          <a:xfrm>
            <a:off x="1646574" y="2729699"/>
            <a:ext cx="9144000" cy="1655762"/>
          </a:xfrm>
          <a:prstGeom prst="rect">
            <a:avLst/>
          </a:prstGeom>
        </p:spPr>
        <p:txBody>
          <a:bodyPr>
            <a:normAutofit fontScale="92500" lnSpcReduction="20000"/>
          </a:bodyPr>
          <a:lstStyle>
            <a:lvl1pPr marL="228548" indent="-228548" algn="l" defTabSz="91419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46" indent="-228548" algn="l" defTabSz="91419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42" indent="-228548" algn="l" defTabSz="91419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40"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38"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34"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32"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228"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326" indent="-228548" algn="l" defTabSz="91419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Quinton L. Williams, Ph.D.</a:t>
            </a:r>
          </a:p>
          <a:p>
            <a:pPr marL="0" indent="0" algn="ctr">
              <a:buNone/>
            </a:pPr>
            <a:r>
              <a:rPr lang="en-US" dirty="0">
                <a:solidFill>
                  <a:schemeClr val="bg1"/>
                </a:solidFill>
              </a:rPr>
              <a:t>Chair and Professor of Physics</a:t>
            </a:r>
          </a:p>
          <a:p>
            <a:pPr marL="0" indent="0" algn="ctr">
              <a:buNone/>
            </a:pPr>
            <a:r>
              <a:rPr lang="en-US" dirty="0">
                <a:solidFill>
                  <a:schemeClr val="bg1"/>
                </a:solidFill>
              </a:rPr>
              <a:t>Department of Physics and Astronomy</a:t>
            </a:r>
          </a:p>
          <a:p>
            <a:pPr marL="0" indent="0" algn="ctr">
              <a:buNone/>
            </a:pPr>
            <a:r>
              <a:rPr lang="en-US" dirty="0">
                <a:solidFill>
                  <a:schemeClr val="bg1"/>
                </a:solidFill>
              </a:rPr>
              <a:t>Howard University</a:t>
            </a:r>
          </a:p>
        </p:txBody>
      </p:sp>
      <p:sp>
        <p:nvSpPr>
          <p:cNvPr id="2" name="TextBox 1">
            <a:extLst>
              <a:ext uri="{FF2B5EF4-FFF2-40B4-BE49-F238E27FC236}">
                <a16:creationId xmlns:a16="http://schemas.microsoft.com/office/drawing/2014/main" id="{D5FE4072-13E1-4E6F-8BA4-36B303CCD124}"/>
              </a:ext>
            </a:extLst>
          </p:cNvPr>
          <p:cNvSpPr txBox="1"/>
          <p:nvPr/>
        </p:nvSpPr>
        <p:spPr>
          <a:xfrm>
            <a:off x="1136947" y="4952203"/>
            <a:ext cx="10313582" cy="646331"/>
          </a:xfrm>
          <a:prstGeom prst="rect">
            <a:avLst/>
          </a:prstGeom>
          <a:noFill/>
        </p:spPr>
        <p:txBody>
          <a:bodyPr wrap="square" rtlCol="0">
            <a:spAutoFit/>
          </a:bodyPr>
          <a:lstStyle/>
          <a:p>
            <a:r>
              <a:rPr lang="en-US" dirty="0">
                <a:solidFill>
                  <a:schemeClr val="bg1"/>
                </a:solidFill>
              </a:rPr>
              <a:t>September 21, 2020 – APS Webinar -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Removing Barriers: Physics in HBCU, MSI, and PBI Communities</a:t>
            </a:r>
          </a:p>
          <a:p>
            <a:endParaRPr lang="en-US" dirty="0"/>
          </a:p>
        </p:txBody>
      </p:sp>
    </p:spTree>
    <p:extLst>
      <p:ext uri="{BB962C8B-B14F-4D97-AF65-F5344CB8AC3E}">
        <p14:creationId xmlns:p14="http://schemas.microsoft.com/office/powerpoint/2010/main" val="381613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996EED-0E82-4396-8208-073B2FD14E43}"/>
              </a:ext>
            </a:extLst>
          </p:cNvPr>
          <p:cNvSpPr txBox="1"/>
          <p:nvPr/>
        </p:nvSpPr>
        <p:spPr>
          <a:xfrm>
            <a:off x="2965092" y="501605"/>
            <a:ext cx="7583166" cy="646331"/>
          </a:xfrm>
          <a:prstGeom prst="rect">
            <a:avLst/>
          </a:prstGeom>
          <a:noFill/>
        </p:spPr>
        <p:txBody>
          <a:bodyPr wrap="square" rtlCol="0">
            <a:spAutoFit/>
          </a:bodyPr>
          <a:lstStyle/>
          <a:p>
            <a:r>
              <a:rPr lang="en-US" b="1" i="0" dirty="0">
                <a:solidFill>
                  <a:srgbClr val="005495"/>
                </a:solidFill>
                <a:effectLst/>
                <a:latin typeface="Source Sans Pro" panose="020B0503030403020204" pitchFamily="34" charset="0"/>
              </a:rPr>
              <a:t>Doctorate recipients, by subfield of study, ethnicity, and race: 2018</a:t>
            </a:r>
          </a:p>
          <a:p>
            <a:endParaRPr lang="en-US" dirty="0"/>
          </a:p>
        </p:txBody>
      </p:sp>
      <p:sp>
        <p:nvSpPr>
          <p:cNvPr id="7" name="TextBox 6">
            <a:extLst>
              <a:ext uri="{FF2B5EF4-FFF2-40B4-BE49-F238E27FC236}">
                <a16:creationId xmlns:a16="http://schemas.microsoft.com/office/drawing/2014/main" id="{E9FF59B0-2654-450E-81A2-44C5DF9AE99C}"/>
              </a:ext>
            </a:extLst>
          </p:cNvPr>
          <p:cNvSpPr txBox="1"/>
          <p:nvPr/>
        </p:nvSpPr>
        <p:spPr>
          <a:xfrm>
            <a:off x="2768600" y="4378635"/>
            <a:ext cx="7023100" cy="954107"/>
          </a:xfrm>
          <a:prstGeom prst="rect">
            <a:avLst/>
          </a:prstGeom>
          <a:noFill/>
        </p:spPr>
        <p:txBody>
          <a:bodyPr wrap="square" rtlCol="0">
            <a:spAutoFit/>
          </a:bodyPr>
          <a:lstStyle/>
          <a:p>
            <a:r>
              <a:rPr lang="en-US" sz="2800" b="1" dirty="0"/>
              <a:t>African Americans earned only 0.65% of the </a:t>
            </a:r>
            <a:r>
              <a:rPr lang="en-US" sz="2800" b="1" dirty="0" err="1"/>
              <a:t>Ph.D.s</a:t>
            </a:r>
            <a:r>
              <a:rPr lang="en-US" sz="2800" b="1" dirty="0"/>
              <a:t> in physics that were awarded in 2018!</a:t>
            </a:r>
          </a:p>
        </p:txBody>
      </p:sp>
      <p:pic>
        <p:nvPicPr>
          <p:cNvPr id="9" name="Picture 8">
            <a:extLst>
              <a:ext uri="{FF2B5EF4-FFF2-40B4-BE49-F238E27FC236}">
                <a16:creationId xmlns:a16="http://schemas.microsoft.com/office/drawing/2014/main" id="{D122879A-0D77-4BA6-927F-CF88A51B9DB7}"/>
              </a:ext>
            </a:extLst>
          </p:cNvPr>
          <p:cNvPicPr>
            <a:picLocks noChangeAspect="1"/>
          </p:cNvPicPr>
          <p:nvPr/>
        </p:nvPicPr>
        <p:blipFill>
          <a:blip r:embed="rId2"/>
          <a:stretch>
            <a:fillRect/>
          </a:stretch>
        </p:blipFill>
        <p:spPr>
          <a:xfrm>
            <a:off x="0" y="1289708"/>
            <a:ext cx="12192000" cy="2805383"/>
          </a:xfrm>
          <a:prstGeom prst="rect">
            <a:avLst/>
          </a:prstGeom>
        </p:spPr>
      </p:pic>
      <p:sp>
        <p:nvSpPr>
          <p:cNvPr id="10" name="TextBox 9">
            <a:extLst>
              <a:ext uri="{FF2B5EF4-FFF2-40B4-BE49-F238E27FC236}">
                <a16:creationId xmlns:a16="http://schemas.microsoft.com/office/drawing/2014/main" id="{C60833EA-2D65-44C5-8DD0-3886D0DE5E73}"/>
              </a:ext>
            </a:extLst>
          </p:cNvPr>
          <p:cNvSpPr txBox="1"/>
          <p:nvPr/>
        </p:nvSpPr>
        <p:spPr>
          <a:xfrm>
            <a:off x="0" y="6273490"/>
            <a:ext cx="9906000" cy="224677"/>
          </a:xfrm>
          <a:prstGeom prst="rect">
            <a:avLst/>
          </a:prstGeom>
          <a:noFill/>
        </p:spPr>
        <p:txBody>
          <a:bodyPr wrap="square" rtlCol="0">
            <a:spAutoFit/>
          </a:bodyPr>
          <a:lstStyle/>
          <a:p>
            <a:pPr>
              <a:lnSpc>
                <a:spcPts val="1000"/>
              </a:lnSpc>
            </a:pPr>
            <a:r>
              <a:rPr lang="en-US" sz="1100" dirty="0">
                <a:latin typeface="Arial"/>
              </a:rPr>
              <a:t>Source(s): National Center for Science and Engineering Statistics, Survey of Earned Doctorates</a:t>
            </a:r>
            <a:endParaRPr lang="en-US" sz="1100" dirty="0"/>
          </a:p>
        </p:txBody>
      </p:sp>
    </p:spTree>
    <p:extLst>
      <p:ext uri="{BB962C8B-B14F-4D97-AF65-F5344CB8AC3E}">
        <p14:creationId xmlns:p14="http://schemas.microsoft.com/office/powerpoint/2010/main" val="309954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B63C3B-7A75-43B6-8C47-A1291CAED665}"/>
              </a:ext>
            </a:extLst>
          </p:cNvPr>
          <p:cNvSpPr txBox="1"/>
          <p:nvPr/>
        </p:nvSpPr>
        <p:spPr>
          <a:xfrm>
            <a:off x="4197143" y="6003584"/>
            <a:ext cx="3797714" cy="307777"/>
          </a:xfrm>
          <a:prstGeom prst="rect">
            <a:avLst/>
          </a:prstGeom>
          <a:noFill/>
        </p:spPr>
        <p:txBody>
          <a:bodyPr wrap="square" rtlCol="0">
            <a:spAutoFit/>
          </a:bodyPr>
          <a:lstStyle/>
          <a:p>
            <a:r>
              <a:rPr lang="en-US" sz="1400" dirty="0"/>
              <a:t>Bertschinger, PERC2020, Data from NCES/IPEDS.</a:t>
            </a:r>
          </a:p>
        </p:txBody>
      </p:sp>
      <p:grpSp>
        <p:nvGrpSpPr>
          <p:cNvPr id="8" name="Group 7">
            <a:extLst>
              <a:ext uri="{FF2B5EF4-FFF2-40B4-BE49-F238E27FC236}">
                <a16:creationId xmlns:a16="http://schemas.microsoft.com/office/drawing/2014/main" id="{074E1CD1-61E6-4F44-B28D-7A6EE13162D1}"/>
              </a:ext>
            </a:extLst>
          </p:cNvPr>
          <p:cNvGrpSpPr/>
          <p:nvPr/>
        </p:nvGrpSpPr>
        <p:grpSpPr>
          <a:xfrm>
            <a:off x="121814" y="2109987"/>
            <a:ext cx="11948372" cy="3623668"/>
            <a:chOff x="121814" y="2471494"/>
            <a:chExt cx="11948372" cy="3623668"/>
          </a:xfrm>
        </p:grpSpPr>
        <p:pic>
          <p:nvPicPr>
            <p:cNvPr id="3" name="Picture 2">
              <a:extLst>
                <a:ext uri="{FF2B5EF4-FFF2-40B4-BE49-F238E27FC236}">
                  <a16:creationId xmlns:a16="http://schemas.microsoft.com/office/drawing/2014/main" id="{3B31F5F5-A8E6-4FFB-BBE3-5231F40AF08F}"/>
                </a:ext>
              </a:extLst>
            </p:cNvPr>
            <p:cNvPicPr>
              <a:picLocks noChangeAspect="1"/>
            </p:cNvPicPr>
            <p:nvPr/>
          </p:nvPicPr>
          <p:blipFill>
            <a:blip r:embed="rId2"/>
            <a:stretch>
              <a:fillRect/>
            </a:stretch>
          </p:blipFill>
          <p:spPr>
            <a:xfrm>
              <a:off x="6217818" y="2471495"/>
              <a:ext cx="5852368" cy="3623667"/>
            </a:xfrm>
            <a:prstGeom prst="rect">
              <a:avLst/>
            </a:prstGeom>
          </p:spPr>
        </p:pic>
        <p:pic>
          <p:nvPicPr>
            <p:cNvPr id="6" name="Picture 5">
              <a:extLst>
                <a:ext uri="{FF2B5EF4-FFF2-40B4-BE49-F238E27FC236}">
                  <a16:creationId xmlns:a16="http://schemas.microsoft.com/office/drawing/2014/main" id="{EEDBF1DC-14B2-4D99-B345-4EBD122DC66D}"/>
                </a:ext>
              </a:extLst>
            </p:cNvPr>
            <p:cNvPicPr>
              <a:picLocks noChangeAspect="1"/>
            </p:cNvPicPr>
            <p:nvPr/>
          </p:nvPicPr>
          <p:blipFill>
            <a:blip r:embed="rId3"/>
            <a:stretch>
              <a:fillRect/>
            </a:stretch>
          </p:blipFill>
          <p:spPr>
            <a:xfrm>
              <a:off x="121814" y="2471494"/>
              <a:ext cx="5871063" cy="3623667"/>
            </a:xfrm>
            <a:prstGeom prst="rect">
              <a:avLst/>
            </a:prstGeom>
          </p:spPr>
        </p:pic>
      </p:grpSp>
      <p:sp>
        <p:nvSpPr>
          <p:cNvPr id="9" name="TextBox 8">
            <a:extLst>
              <a:ext uri="{FF2B5EF4-FFF2-40B4-BE49-F238E27FC236}">
                <a16:creationId xmlns:a16="http://schemas.microsoft.com/office/drawing/2014/main" id="{22E0B1BE-1BF4-43BC-96B5-C05D5B02237A}"/>
              </a:ext>
            </a:extLst>
          </p:cNvPr>
          <p:cNvSpPr txBox="1"/>
          <p:nvPr/>
        </p:nvSpPr>
        <p:spPr>
          <a:xfrm>
            <a:off x="1342790" y="762838"/>
            <a:ext cx="9750056" cy="923330"/>
          </a:xfrm>
          <a:prstGeom prst="rect">
            <a:avLst/>
          </a:prstGeom>
          <a:noFill/>
        </p:spPr>
        <p:txBody>
          <a:bodyPr wrap="square" rtlCol="0">
            <a:spAutoFit/>
          </a:bodyPr>
          <a:lstStyle/>
          <a:p>
            <a:r>
              <a:rPr lang="en-US" b="1" dirty="0"/>
              <a:t>Although the overall growth of bachelor’s degrees awarded in physics has been phenomenal since 1995, the percent change for African Americans remained mostly flat and has only shown a relatively small upward trend since about 2014.</a:t>
            </a:r>
          </a:p>
        </p:txBody>
      </p:sp>
    </p:spTree>
    <p:extLst>
      <p:ext uri="{BB962C8B-B14F-4D97-AF65-F5344CB8AC3E}">
        <p14:creationId xmlns:p14="http://schemas.microsoft.com/office/powerpoint/2010/main" val="247122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CE6C7E-C903-41FE-A76E-1DADB29C0A57}"/>
              </a:ext>
            </a:extLst>
          </p:cNvPr>
          <p:cNvPicPr>
            <a:picLocks noChangeAspect="1"/>
          </p:cNvPicPr>
          <p:nvPr/>
        </p:nvPicPr>
        <p:blipFill>
          <a:blip r:embed="rId2"/>
          <a:stretch>
            <a:fillRect/>
          </a:stretch>
        </p:blipFill>
        <p:spPr>
          <a:xfrm>
            <a:off x="1735203" y="278108"/>
            <a:ext cx="8721594" cy="4806758"/>
          </a:xfrm>
          <a:prstGeom prst="rect">
            <a:avLst/>
          </a:prstGeom>
        </p:spPr>
      </p:pic>
      <p:sp>
        <p:nvSpPr>
          <p:cNvPr id="6" name="TextBox 5">
            <a:extLst>
              <a:ext uri="{FF2B5EF4-FFF2-40B4-BE49-F238E27FC236}">
                <a16:creationId xmlns:a16="http://schemas.microsoft.com/office/drawing/2014/main" id="{F5069C1E-2749-48AA-A7BF-5560109C4CA2}"/>
              </a:ext>
            </a:extLst>
          </p:cNvPr>
          <p:cNvSpPr txBox="1"/>
          <p:nvPr/>
        </p:nvSpPr>
        <p:spPr>
          <a:xfrm>
            <a:off x="1785890" y="5084866"/>
            <a:ext cx="8620220" cy="1569660"/>
          </a:xfrm>
          <a:prstGeom prst="rect">
            <a:avLst/>
          </a:prstGeom>
          <a:noFill/>
        </p:spPr>
        <p:txBody>
          <a:bodyPr wrap="square" rtlCol="0">
            <a:spAutoFit/>
          </a:bodyPr>
          <a:lstStyle/>
          <a:p>
            <a:r>
              <a:rPr lang="en-US" sz="2400" b="1" dirty="0"/>
              <a:t>Out of 754 physics departments with 194 awarding </a:t>
            </a:r>
            <a:r>
              <a:rPr lang="en-US" sz="2400" b="1" dirty="0" err="1"/>
              <a:t>Ph.D.s</a:t>
            </a:r>
            <a:r>
              <a:rPr lang="en-US" sz="2400" b="1" dirty="0"/>
              <a:t> in physics, only 13 African Americans earned Ph.D. degrees in physics in 2018.  One can infer that the underrepresentation of African Americans in physics is systemic.</a:t>
            </a:r>
          </a:p>
        </p:txBody>
      </p:sp>
    </p:spTree>
    <p:extLst>
      <p:ext uri="{BB962C8B-B14F-4D97-AF65-F5344CB8AC3E}">
        <p14:creationId xmlns:p14="http://schemas.microsoft.com/office/powerpoint/2010/main" val="408259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2E1276-512C-41BA-8EFA-30C3D972D184}"/>
              </a:ext>
            </a:extLst>
          </p:cNvPr>
          <p:cNvGrpSpPr/>
          <p:nvPr/>
        </p:nvGrpSpPr>
        <p:grpSpPr>
          <a:xfrm>
            <a:off x="6480815" y="650979"/>
            <a:ext cx="5299788" cy="5641682"/>
            <a:chOff x="6725363" y="683286"/>
            <a:chExt cx="5299788" cy="5641682"/>
          </a:xfrm>
        </p:grpSpPr>
        <p:grpSp>
          <p:nvGrpSpPr>
            <p:cNvPr id="8" name="Group 7">
              <a:extLst>
                <a:ext uri="{FF2B5EF4-FFF2-40B4-BE49-F238E27FC236}">
                  <a16:creationId xmlns:a16="http://schemas.microsoft.com/office/drawing/2014/main" id="{831C836C-4785-4A20-839F-C9410EBF05F2}"/>
                </a:ext>
              </a:extLst>
            </p:cNvPr>
            <p:cNvGrpSpPr/>
            <p:nvPr/>
          </p:nvGrpSpPr>
          <p:grpSpPr>
            <a:xfrm>
              <a:off x="7288322" y="683286"/>
              <a:ext cx="4619871" cy="774864"/>
              <a:chOff x="7288322" y="411843"/>
              <a:chExt cx="4619871" cy="774864"/>
            </a:xfrm>
          </p:grpSpPr>
          <p:sp>
            <p:nvSpPr>
              <p:cNvPr id="2" name="TextBox 1">
                <a:extLst>
                  <a:ext uri="{FF2B5EF4-FFF2-40B4-BE49-F238E27FC236}">
                    <a16:creationId xmlns:a16="http://schemas.microsoft.com/office/drawing/2014/main" id="{9C2A5C8A-EBE8-470E-8FA5-52D8D26C680A}"/>
                  </a:ext>
                </a:extLst>
              </p:cNvPr>
              <p:cNvSpPr txBox="1"/>
              <p:nvPr/>
            </p:nvSpPr>
            <p:spPr>
              <a:xfrm>
                <a:off x="7288322" y="411843"/>
                <a:ext cx="4619871" cy="369332"/>
              </a:xfrm>
              <a:prstGeom prst="rect">
                <a:avLst/>
              </a:prstGeom>
              <a:noFill/>
            </p:spPr>
            <p:txBody>
              <a:bodyPr wrap="square" rtlCol="0">
                <a:spAutoFit/>
              </a:bodyPr>
              <a:lstStyle/>
              <a:p>
                <a:r>
                  <a:rPr lang="en-US" b="1" dirty="0"/>
                  <a:t>African American population in US: ~12.7%. </a:t>
                </a:r>
              </a:p>
            </p:txBody>
          </p:sp>
          <p:sp>
            <p:nvSpPr>
              <p:cNvPr id="3" name="TextBox 2">
                <a:extLst>
                  <a:ext uri="{FF2B5EF4-FFF2-40B4-BE49-F238E27FC236}">
                    <a16:creationId xmlns:a16="http://schemas.microsoft.com/office/drawing/2014/main" id="{82AF4077-60ED-40BA-BDD0-EDE52B8846FB}"/>
                  </a:ext>
                </a:extLst>
              </p:cNvPr>
              <p:cNvSpPr txBox="1"/>
              <p:nvPr/>
            </p:nvSpPr>
            <p:spPr>
              <a:xfrm>
                <a:off x="8646929" y="817375"/>
                <a:ext cx="2298700" cy="369332"/>
              </a:xfrm>
              <a:prstGeom prst="rect">
                <a:avLst/>
              </a:prstGeom>
              <a:noFill/>
            </p:spPr>
            <p:txBody>
              <a:bodyPr wrap="square" rtlCol="0">
                <a:spAutoFit/>
              </a:bodyPr>
              <a:lstStyle/>
              <a:p>
                <a:r>
                  <a:rPr lang="en-US" b="1" dirty="0"/>
                  <a:t>Where are they?</a:t>
                </a:r>
              </a:p>
            </p:txBody>
          </p:sp>
        </p:grpSp>
        <p:pic>
          <p:nvPicPr>
            <p:cNvPr id="5" name="Picture 4">
              <a:extLst>
                <a:ext uri="{FF2B5EF4-FFF2-40B4-BE49-F238E27FC236}">
                  <a16:creationId xmlns:a16="http://schemas.microsoft.com/office/drawing/2014/main" id="{52871E88-B01F-4AEA-8A1A-2E61357A77E5}"/>
                </a:ext>
              </a:extLst>
            </p:cNvPr>
            <p:cNvPicPr>
              <a:picLocks noChangeAspect="1"/>
            </p:cNvPicPr>
            <p:nvPr/>
          </p:nvPicPr>
          <p:blipFill>
            <a:blip r:embed="rId2"/>
            <a:stretch>
              <a:fillRect/>
            </a:stretch>
          </p:blipFill>
          <p:spPr>
            <a:xfrm>
              <a:off x="6725363" y="1494350"/>
              <a:ext cx="5299788" cy="4830618"/>
            </a:xfrm>
            <a:prstGeom prst="rect">
              <a:avLst/>
            </a:prstGeom>
          </p:spPr>
        </p:pic>
      </p:grpSp>
      <p:pic>
        <p:nvPicPr>
          <p:cNvPr id="7" name="Picture 6">
            <a:extLst>
              <a:ext uri="{FF2B5EF4-FFF2-40B4-BE49-F238E27FC236}">
                <a16:creationId xmlns:a16="http://schemas.microsoft.com/office/drawing/2014/main" id="{66BD6F85-B6F5-476E-B460-4F7C5D115EDD}"/>
              </a:ext>
            </a:extLst>
          </p:cNvPr>
          <p:cNvPicPr>
            <a:picLocks noChangeAspect="1"/>
          </p:cNvPicPr>
          <p:nvPr/>
        </p:nvPicPr>
        <p:blipFill>
          <a:blip r:embed="rId3"/>
          <a:stretch>
            <a:fillRect/>
          </a:stretch>
        </p:blipFill>
        <p:spPr>
          <a:xfrm>
            <a:off x="707429" y="703521"/>
            <a:ext cx="5505165" cy="5718544"/>
          </a:xfrm>
          <a:prstGeom prst="rect">
            <a:avLst/>
          </a:prstGeom>
        </p:spPr>
      </p:pic>
    </p:spTree>
    <p:extLst>
      <p:ext uri="{BB962C8B-B14F-4D97-AF65-F5344CB8AC3E}">
        <p14:creationId xmlns:p14="http://schemas.microsoft.com/office/powerpoint/2010/main" val="24265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7C4C64-7AED-464B-B72A-E452B024F1C5}"/>
              </a:ext>
            </a:extLst>
          </p:cNvPr>
          <p:cNvPicPr>
            <a:picLocks noChangeAspect="1"/>
          </p:cNvPicPr>
          <p:nvPr/>
        </p:nvPicPr>
        <p:blipFill>
          <a:blip r:embed="rId2"/>
          <a:stretch>
            <a:fillRect/>
          </a:stretch>
        </p:blipFill>
        <p:spPr>
          <a:xfrm>
            <a:off x="1712595" y="139022"/>
            <a:ext cx="8766808" cy="847417"/>
          </a:xfrm>
          <a:prstGeom prst="rect">
            <a:avLst/>
          </a:prstGeom>
        </p:spPr>
      </p:pic>
      <p:pic>
        <p:nvPicPr>
          <p:cNvPr id="6" name="Picture 5" descr="A group of people posing for the camera&#10;&#10;Description automatically generated">
            <a:extLst>
              <a:ext uri="{FF2B5EF4-FFF2-40B4-BE49-F238E27FC236}">
                <a16:creationId xmlns:a16="http://schemas.microsoft.com/office/drawing/2014/main" id="{8CE2ED11-5040-4FF6-A10C-1000A6E18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862" y="1105708"/>
            <a:ext cx="6602275" cy="4972084"/>
          </a:xfrm>
          <a:prstGeom prst="rect">
            <a:avLst/>
          </a:prstGeom>
        </p:spPr>
      </p:pic>
      <p:sp>
        <p:nvSpPr>
          <p:cNvPr id="7" name="TextBox 6">
            <a:extLst>
              <a:ext uri="{FF2B5EF4-FFF2-40B4-BE49-F238E27FC236}">
                <a16:creationId xmlns:a16="http://schemas.microsoft.com/office/drawing/2014/main" id="{9B2DE2DA-2401-4E7C-9B72-CBFA49B0F3D8}"/>
              </a:ext>
            </a:extLst>
          </p:cNvPr>
          <p:cNvSpPr txBox="1"/>
          <p:nvPr/>
        </p:nvSpPr>
        <p:spPr>
          <a:xfrm>
            <a:off x="1152938" y="6195758"/>
            <a:ext cx="10601739" cy="523220"/>
          </a:xfrm>
          <a:prstGeom prst="rect">
            <a:avLst/>
          </a:prstGeom>
          <a:noFill/>
        </p:spPr>
        <p:txBody>
          <a:bodyPr wrap="square" rtlCol="0">
            <a:spAutoFit/>
          </a:bodyPr>
          <a:lstStyle/>
          <a:p>
            <a:r>
              <a:rPr lang="en-US" sz="2800" b="1" dirty="0"/>
              <a:t>Albert Einstein knew this when he lectured at Lincoln Univ. in 1946!</a:t>
            </a:r>
          </a:p>
        </p:txBody>
      </p:sp>
    </p:spTree>
    <p:extLst>
      <p:ext uri="{BB962C8B-B14F-4D97-AF65-F5344CB8AC3E}">
        <p14:creationId xmlns:p14="http://schemas.microsoft.com/office/powerpoint/2010/main" val="346241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23C7F-EFA5-47A1-89B6-3EAB2244A503}"/>
              </a:ext>
            </a:extLst>
          </p:cNvPr>
          <p:cNvSpPr txBox="1"/>
          <p:nvPr/>
        </p:nvSpPr>
        <p:spPr>
          <a:xfrm>
            <a:off x="1643271" y="448613"/>
            <a:ext cx="9846364" cy="646331"/>
          </a:xfrm>
          <a:prstGeom prst="rect">
            <a:avLst/>
          </a:prstGeom>
          <a:noFill/>
        </p:spPr>
        <p:txBody>
          <a:bodyPr wrap="square" rtlCol="0">
            <a:spAutoFit/>
          </a:bodyPr>
          <a:lstStyle/>
          <a:p>
            <a:r>
              <a:rPr lang="en-US" sz="3600" b="1" dirty="0"/>
              <a:t>What can an </a:t>
            </a:r>
            <a:r>
              <a:rPr lang="en-US" sz="3600" b="1" u="sng" dirty="0"/>
              <a:t>individual</a:t>
            </a:r>
            <a:r>
              <a:rPr lang="en-US" sz="3600" b="1" dirty="0"/>
              <a:t> faculty member do?</a:t>
            </a:r>
          </a:p>
        </p:txBody>
      </p:sp>
      <p:grpSp>
        <p:nvGrpSpPr>
          <p:cNvPr id="7" name="Group 6">
            <a:extLst>
              <a:ext uri="{FF2B5EF4-FFF2-40B4-BE49-F238E27FC236}">
                <a16:creationId xmlns:a16="http://schemas.microsoft.com/office/drawing/2014/main" id="{B4DBA96C-8798-4B06-AA79-CAAE99966C53}"/>
              </a:ext>
            </a:extLst>
          </p:cNvPr>
          <p:cNvGrpSpPr/>
          <p:nvPr/>
        </p:nvGrpSpPr>
        <p:grpSpPr>
          <a:xfrm>
            <a:off x="474132" y="1337733"/>
            <a:ext cx="11396135" cy="4306453"/>
            <a:chOff x="474132" y="1337733"/>
            <a:chExt cx="11396135" cy="4306453"/>
          </a:xfrm>
        </p:grpSpPr>
        <p:sp>
          <p:nvSpPr>
            <p:cNvPr id="3" name="TextBox 2">
              <a:extLst>
                <a:ext uri="{FF2B5EF4-FFF2-40B4-BE49-F238E27FC236}">
                  <a16:creationId xmlns:a16="http://schemas.microsoft.com/office/drawing/2014/main" id="{06B29305-D85F-4A76-B657-44C4B5B6AE99}"/>
                </a:ext>
              </a:extLst>
            </p:cNvPr>
            <p:cNvSpPr txBox="1"/>
            <p:nvPr/>
          </p:nvSpPr>
          <p:spPr>
            <a:xfrm>
              <a:off x="474133" y="1337733"/>
              <a:ext cx="11396134" cy="923330"/>
            </a:xfrm>
            <a:prstGeom prst="rect">
              <a:avLst/>
            </a:prstGeom>
            <a:noFill/>
          </p:spPr>
          <p:txBody>
            <a:bodyPr wrap="square" rtlCol="0">
              <a:spAutoFit/>
            </a:bodyPr>
            <a:lstStyle/>
            <a:p>
              <a:r>
                <a:rPr lang="en-US" dirty="0"/>
                <a:t>* </a:t>
              </a:r>
              <a:r>
                <a:rPr lang="en-US" b="1" dirty="0"/>
                <a:t>Attitude Change </a:t>
              </a:r>
              <a:r>
                <a:rPr lang="en-US" dirty="0"/>
                <a:t>– Stop being indifferent. It’s not someone else’s problem to fix. This is a huge problem in the physics community of which you are a part.  Therefore, it is also part of </a:t>
              </a:r>
              <a:r>
                <a:rPr lang="en-US" b="1" dirty="0"/>
                <a:t>YOUR </a:t>
              </a:r>
              <a:r>
                <a:rPr lang="en-US" dirty="0"/>
                <a:t>professional responsibility to help resolve the issue. Plus, you will increase your cultural awareness and broaden your network for innovation and discovery.</a:t>
              </a:r>
            </a:p>
          </p:txBody>
        </p:sp>
        <p:sp>
          <p:nvSpPr>
            <p:cNvPr id="4" name="TextBox 3">
              <a:extLst>
                <a:ext uri="{FF2B5EF4-FFF2-40B4-BE49-F238E27FC236}">
                  <a16:creationId xmlns:a16="http://schemas.microsoft.com/office/drawing/2014/main" id="{754C4BA8-7D8E-4845-A93C-EB412DC5030C}"/>
                </a:ext>
              </a:extLst>
            </p:cNvPr>
            <p:cNvSpPr txBox="1"/>
            <p:nvPr/>
          </p:nvSpPr>
          <p:spPr>
            <a:xfrm>
              <a:off x="474134" y="2388618"/>
              <a:ext cx="11396133" cy="1200329"/>
            </a:xfrm>
            <a:prstGeom prst="rect">
              <a:avLst/>
            </a:prstGeom>
            <a:noFill/>
          </p:spPr>
          <p:txBody>
            <a:bodyPr wrap="square" rtlCol="0">
              <a:spAutoFit/>
            </a:bodyPr>
            <a:lstStyle/>
            <a:p>
              <a:r>
                <a:rPr lang="en-US" dirty="0"/>
                <a:t>* </a:t>
              </a:r>
              <a:r>
                <a:rPr lang="en-US" b="1" dirty="0"/>
                <a:t>Active recruitment </a:t>
              </a:r>
              <a:r>
                <a:rPr lang="en-US" dirty="0"/>
                <a:t>– Take an active approach towards incorporating African American graduate students into your own research group.  Intentionally use your department’s REU or summer internship programs to recruit and serve as pathways for African American students to enter into your Ph.D. pipeline.  Consider the whole student when evaluating candidates.</a:t>
              </a:r>
            </a:p>
          </p:txBody>
        </p:sp>
        <p:sp>
          <p:nvSpPr>
            <p:cNvPr id="5" name="TextBox 4">
              <a:extLst>
                <a:ext uri="{FF2B5EF4-FFF2-40B4-BE49-F238E27FC236}">
                  <a16:creationId xmlns:a16="http://schemas.microsoft.com/office/drawing/2014/main" id="{AB38AD20-A5BA-4E04-9A08-2A7EF46E1756}"/>
                </a:ext>
              </a:extLst>
            </p:cNvPr>
            <p:cNvSpPr txBox="1"/>
            <p:nvPr/>
          </p:nvSpPr>
          <p:spPr>
            <a:xfrm>
              <a:off x="474132" y="3673608"/>
              <a:ext cx="10803467" cy="923330"/>
            </a:xfrm>
            <a:prstGeom prst="rect">
              <a:avLst/>
            </a:prstGeom>
            <a:noFill/>
          </p:spPr>
          <p:txBody>
            <a:bodyPr wrap="square" rtlCol="0">
              <a:spAutoFit/>
            </a:bodyPr>
            <a:lstStyle/>
            <a:p>
              <a:r>
                <a:rPr lang="en-US" dirty="0"/>
                <a:t>* </a:t>
              </a:r>
              <a:r>
                <a:rPr lang="en-US" b="1" dirty="0"/>
                <a:t>Partner with an HBCU, MSI or PBI</a:t>
              </a:r>
              <a:r>
                <a:rPr lang="en-US" dirty="0"/>
                <a:t> – You now have a good idea of where the majority of African American students are located who go on to pursue doctorates in S&amp;E.  Develop an informal partnership or a formal collaboration with an HBCU, MSI or PBI to catalyze and </a:t>
              </a:r>
              <a:r>
                <a:rPr lang="en-US" b="1" dirty="0"/>
                <a:t>lead</a:t>
              </a:r>
              <a:r>
                <a:rPr lang="en-US" dirty="0"/>
                <a:t> change in your department.</a:t>
              </a:r>
            </a:p>
          </p:txBody>
        </p:sp>
        <p:sp>
          <p:nvSpPr>
            <p:cNvPr id="6" name="TextBox 5">
              <a:extLst>
                <a:ext uri="{FF2B5EF4-FFF2-40B4-BE49-F238E27FC236}">
                  <a16:creationId xmlns:a16="http://schemas.microsoft.com/office/drawing/2014/main" id="{7B44F9A7-14B0-41B9-ACDC-BDF35D12C5B9}"/>
                </a:ext>
              </a:extLst>
            </p:cNvPr>
            <p:cNvSpPr txBox="1"/>
            <p:nvPr/>
          </p:nvSpPr>
          <p:spPr>
            <a:xfrm>
              <a:off x="474132" y="4720856"/>
              <a:ext cx="10536866" cy="923330"/>
            </a:xfrm>
            <a:prstGeom prst="rect">
              <a:avLst/>
            </a:prstGeom>
            <a:noFill/>
          </p:spPr>
          <p:txBody>
            <a:bodyPr wrap="square" rtlCol="0">
              <a:spAutoFit/>
            </a:bodyPr>
            <a:lstStyle/>
            <a:p>
              <a:r>
                <a:rPr lang="en-US" dirty="0"/>
                <a:t>* </a:t>
              </a:r>
              <a:r>
                <a:rPr lang="en-US" b="1" dirty="0"/>
                <a:t>How to begin? </a:t>
              </a:r>
              <a:r>
                <a:rPr lang="en-US" dirty="0"/>
                <a:t>– The journey begins with </a:t>
              </a:r>
              <a:r>
                <a:rPr lang="en-US" b="1" dirty="0"/>
                <a:t>YOU</a:t>
              </a:r>
              <a:r>
                <a:rPr lang="en-US" dirty="0"/>
                <a:t> taking the first step. If you do not have a colleague who can help you connect with HBCUs, MSIs, and PBIs, please contact the National Society of Black Physicists (NSBP).  NSBP can readily connect you with a physics program at an HBCU, MSI, or PBI near you.</a:t>
              </a:r>
            </a:p>
          </p:txBody>
        </p:sp>
      </p:grpSp>
    </p:spTree>
    <p:extLst>
      <p:ext uri="{BB962C8B-B14F-4D97-AF65-F5344CB8AC3E}">
        <p14:creationId xmlns:p14="http://schemas.microsoft.com/office/powerpoint/2010/main" val="382648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DC737D-51A1-434A-8D3E-49F299B4F0D6}"/>
              </a:ext>
            </a:extLst>
          </p:cNvPr>
          <p:cNvSpPr>
            <a:spLocks noGrp="1"/>
          </p:cNvSpPr>
          <p:nvPr>
            <p:ph type="ctrTitle"/>
          </p:nvPr>
        </p:nvSpPr>
        <p:spPr/>
        <p:txBody>
          <a:bodyPr>
            <a:normAutofit/>
          </a:bodyPr>
          <a:lstStyle/>
          <a:p>
            <a:r>
              <a:rPr lang="en-US" sz="9600" b="1" dirty="0"/>
              <a:t>THANK YOU!</a:t>
            </a:r>
          </a:p>
        </p:txBody>
      </p:sp>
    </p:spTree>
    <p:extLst>
      <p:ext uri="{BB962C8B-B14F-4D97-AF65-F5344CB8AC3E}">
        <p14:creationId xmlns:p14="http://schemas.microsoft.com/office/powerpoint/2010/main" val="1512757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481</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Source Sans Pro</vt:lpstr>
      <vt:lpstr>Office Theme</vt:lpstr>
      <vt:lpstr>A Faculty-Centered Approach Towards Increasing Diversity in Physics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Faculty-Centered Approach Towards Increasing Diversity in Physics</dc:title>
  <dc:creator>Quinton Williams</dc:creator>
  <cp:lastModifiedBy>Quinton Williams</cp:lastModifiedBy>
  <cp:revision>11</cp:revision>
  <cp:lastPrinted>2020-09-16T12:57:22Z</cp:lastPrinted>
  <dcterms:created xsi:type="dcterms:W3CDTF">2020-09-15T03:44:19Z</dcterms:created>
  <dcterms:modified xsi:type="dcterms:W3CDTF">2020-09-16T13:07:35Z</dcterms:modified>
</cp:coreProperties>
</file>