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74" r:id="rId4"/>
    <p:sldId id="332" r:id="rId5"/>
    <p:sldId id="275" r:id="rId6"/>
    <p:sldId id="273" r:id="rId7"/>
    <p:sldId id="277" r:id="rId8"/>
    <p:sldId id="357" r:id="rId9"/>
    <p:sldId id="355" r:id="rId10"/>
    <p:sldId id="356" r:id="rId11"/>
  </p:sldIdLst>
  <p:sldSz cx="9144000" cy="6858000" type="screen4x3"/>
  <p:notesSz cx="7102475" cy="9388475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4" roundtripDataSignature="AMtx7mhYk3KXZKclGLb8g9GV8Ep0je17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337" autoAdjust="0"/>
  </p:normalViewPr>
  <p:slideViewPr>
    <p:cSldViewPr snapToGrid="0">
      <p:cViewPr varScale="1">
        <p:scale>
          <a:sx n="81" d="100"/>
          <a:sy n="81" d="100"/>
        </p:scale>
        <p:origin x="158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c85f00aa3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7c85f00aa3_1_8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0" name="Google Shape;220;g7c85f00aa3_1_8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4229" tIns="47114" rIns="94229" bIns="47114"/>
          <a:lstStyle/>
          <a:p>
            <a:fld id="{C492C756-D349-422F-81CC-29E15DD1EA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3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dd8667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dd86677f0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dd19ba29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dd19ba291_4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07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c85f00aa3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7c85f00aa3_1_8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0" name="Google Shape;220;g7c85f00aa3_1_8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49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4"/>
          <p:cNvSpPr txBox="1">
            <a:spLocks noGrp="1"/>
          </p:cNvSpPr>
          <p:nvPr>
            <p:ph type="ctrTitle"/>
          </p:nvPr>
        </p:nvSpPr>
        <p:spPr>
          <a:xfrm>
            <a:off x="1335740" y="2670687"/>
            <a:ext cx="7122459" cy="16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4400"/>
              <a:buFont typeface="Arial Narrow"/>
              <a:buNone/>
              <a:defRPr sz="4400" b="1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4"/>
          <p:cNvSpPr txBox="1">
            <a:spLocks noGrp="1"/>
          </p:cNvSpPr>
          <p:nvPr>
            <p:ph type="subTitle" idx="1"/>
          </p:nvPr>
        </p:nvSpPr>
        <p:spPr>
          <a:xfrm>
            <a:off x="1335740" y="4525402"/>
            <a:ext cx="666525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8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84"/>
          <p:cNvPicPr preferRelativeResize="0"/>
          <p:nvPr/>
        </p:nvPicPr>
        <p:blipFill rotWithShape="1">
          <a:blip r:embed="rId2">
            <a:alphaModFix/>
          </a:blip>
          <a:srcRect r="25001"/>
          <a:stretch/>
        </p:blipFill>
        <p:spPr>
          <a:xfrm>
            <a:off x="0" y="900059"/>
            <a:ext cx="9144000" cy="1770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5"/>
          <p:cNvSpPr txBox="1">
            <a:spLocks noGrp="1"/>
          </p:cNvSpPr>
          <p:nvPr>
            <p:ph type="title"/>
          </p:nvPr>
        </p:nvSpPr>
        <p:spPr>
          <a:xfrm>
            <a:off x="628650" y="618334"/>
            <a:ext cx="7886700" cy="10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7"/>
          <p:cNvSpPr txBox="1">
            <a:spLocks noGrp="1"/>
          </p:cNvSpPr>
          <p:nvPr>
            <p:ph type="title"/>
          </p:nvPr>
        </p:nvSpPr>
        <p:spPr>
          <a:xfrm>
            <a:off x="628650" y="618334"/>
            <a:ext cx="7886700" cy="10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8"/>
          <p:cNvSpPr txBox="1">
            <a:spLocks noGrp="1"/>
          </p:cNvSpPr>
          <p:nvPr>
            <p:ph type="title"/>
          </p:nvPr>
        </p:nvSpPr>
        <p:spPr>
          <a:xfrm>
            <a:off x="629841" y="744071"/>
            <a:ext cx="7886700" cy="94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8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1"/>
          <p:cNvSpPr txBox="1"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2"/>
          <p:cNvSpPr txBox="1"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9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3"/>
          <p:cNvSpPr txBox="1">
            <a:spLocks noGrp="1"/>
          </p:cNvSpPr>
          <p:nvPr>
            <p:ph type="title"/>
          </p:nvPr>
        </p:nvSpPr>
        <p:spPr>
          <a:xfrm>
            <a:off x="628650" y="618334"/>
            <a:ext cx="7886700" cy="10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4"/>
          <p:cNvSpPr txBox="1">
            <a:spLocks noGrp="1"/>
          </p:cNvSpPr>
          <p:nvPr>
            <p:ph type="title"/>
          </p:nvPr>
        </p:nvSpPr>
        <p:spPr>
          <a:xfrm rot="5400000">
            <a:off x="4830995" y="2492607"/>
            <a:ext cx="539703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4"/>
          <p:cNvSpPr txBox="1">
            <a:spLocks noGrp="1"/>
          </p:cNvSpPr>
          <p:nvPr>
            <p:ph type="body" idx="1"/>
          </p:nvPr>
        </p:nvSpPr>
        <p:spPr>
          <a:xfrm rot="5400000">
            <a:off x="830495" y="578083"/>
            <a:ext cx="5397034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3"/>
          <p:cNvSpPr txBox="1">
            <a:spLocks noGrp="1"/>
          </p:cNvSpPr>
          <p:nvPr>
            <p:ph type="title"/>
          </p:nvPr>
        </p:nvSpPr>
        <p:spPr>
          <a:xfrm>
            <a:off x="628650" y="618334"/>
            <a:ext cx="7886700" cy="10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689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1689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83"/>
          <p:cNvPicPr preferRelativeResize="0"/>
          <p:nvPr/>
        </p:nvPicPr>
        <p:blipFill rotWithShape="1">
          <a:blip r:embed="rId10">
            <a:alphaModFix/>
          </a:blip>
          <a:srcRect r="25016"/>
          <a:stretch/>
        </p:blipFill>
        <p:spPr>
          <a:xfrm>
            <a:off x="5" y="111253"/>
            <a:ext cx="9143996" cy="50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8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6682874"/>
            <a:ext cx="9144000" cy="1987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347875" y="2684395"/>
            <a:ext cx="83388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4400"/>
              <a:buFont typeface="Arial Narrow"/>
              <a:buNone/>
            </a:pPr>
            <a:r>
              <a:rPr lang="en-US" dirty="0"/>
              <a:t>TEAM-UP Report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423486" y="3976304"/>
            <a:ext cx="6882613" cy="239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indent="0">
              <a:buSzPts val="2220"/>
            </a:pPr>
            <a:r>
              <a:rPr lang="en-US" sz="5800" dirty="0"/>
              <a:t>From Passion to Action: Levers &amp; Tools for Making Physics Inclusive &amp; Equitable</a:t>
            </a:r>
          </a:p>
          <a:p>
            <a:pPr marL="0" indent="0">
              <a:buSzPts val="2220"/>
            </a:pPr>
            <a:endParaRPr lang="en-US" sz="3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2220"/>
              <a:buNone/>
            </a:pPr>
            <a:r>
              <a:rPr lang="en-US" sz="5100" dirty="0">
                <a:solidFill>
                  <a:srgbClr val="DEA900"/>
                </a:solidFill>
              </a:rPr>
              <a:t>Arlene Modeste Knowles</a:t>
            </a:r>
          </a:p>
          <a:p>
            <a:pPr marL="0" lvl="0" indent="0">
              <a:spcBef>
                <a:spcPts val="0"/>
              </a:spcBef>
              <a:buSzPts val="2220"/>
            </a:pPr>
            <a:r>
              <a:rPr lang="en-US" sz="5100" dirty="0">
                <a:solidFill>
                  <a:srgbClr val="DEA900"/>
                </a:solidFill>
              </a:rPr>
              <a:t>AIP TEAMUP Project Manager</a:t>
            </a:r>
          </a:p>
          <a:p>
            <a:pPr marL="0" lvl="0" indent="0">
              <a:spcBef>
                <a:spcPts val="0"/>
              </a:spcBef>
              <a:buSzPts val="2220"/>
            </a:pPr>
            <a:endParaRPr lang="en-US" sz="2000" dirty="0"/>
          </a:p>
          <a:p>
            <a:pPr marL="0" lvl="0" indent="0">
              <a:spcBef>
                <a:spcPts val="0"/>
              </a:spcBef>
              <a:buSzPts val="2220"/>
            </a:pPr>
            <a:endParaRPr lang="en-US" sz="2000" dirty="0"/>
          </a:p>
          <a:p>
            <a:pPr marL="0" lvl="0" indent="0">
              <a:spcBef>
                <a:spcPts val="0"/>
              </a:spcBef>
              <a:buSzPts val="2220"/>
            </a:pPr>
            <a:r>
              <a:rPr lang="en-US" sz="5100" dirty="0"/>
              <a:t>aknowles@aip.org</a:t>
            </a:r>
          </a:p>
          <a:p>
            <a:pPr marL="0" lvl="0" indent="0">
              <a:spcBef>
                <a:spcPts val="0"/>
              </a:spcBef>
              <a:buSzPts val="2220"/>
            </a:pPr>
            <a:r>
              <a:rPr lang="en-US" sz="3800" dirty="0"/>
              <a:t>6/24/2020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689B"/>
              </a:buClr>
              <a:buSzPts val="2220"/>
              <a:buNone/>
            </a:pPr>
            <a:endParaRPr sz="3000" dirty="0">
              <a:solidFill>
                <a:srgbClr val="DEA900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6100" y="4836325"/>
            <a:ext cx="1837901" cy="179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c85f00aa3_1_85"/>
          <p:cNvSpPr txBox="1">
            <a:spLocks noGrp="1"/>
          </p:cNvSpPr>
          <p:nvPr>
            <p:ph type="title"/>
          </p:nvPr>
        </p:nvSpPr>
        <p:spPr>
          <a:xfrm>
            <a:off x="628650" y="618334"/>
            <a:ext cx="78867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4400"/>
              <a:buFont typeface="Arial Narrow"/>
              <a:buNone/>
            </a:pPr>
            <a:r>
              <a:rPr lang="en-US"/>
              <a:t>AIP TEAM-UP Report</a:t>
            </a:r>
            <a:endParaRPr/>
          </a:p>
        </p:txBody>
      </p:sp>
      <p:pic>
        <p:nvPicPr>
          <p:cNvPr id="223" name="Google Shape;223;g7c85f00aa3_1_85" descr="A close up of text on a white backgroun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650328">
            <a:off x="5019937" y="1698921"/>
            <a:ext cx="3112527" cy="40282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g7c85f00aa3_1_85"/>
          <p:cNvSpPr txBox="1"/>
          <p:nvPr/>
        </p:nvSpPr>
        <p:spPr>
          <a:xfrm>
            <a:off x="628650" y="1716786"/>
            <a:ext cx="38139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EA900"/>
                </a:solidFill>
                <a:latin typeface="Arial"/>
                <a:ea typeface="Arial"/>
                <a:cs typeface="Arial"/>
                <a:sym typeface="Arial"/>
              </a:rPr>
              <a:t>The Time Is Now: </a:t>
            </a:r>
            <a:r>
              <a:rPr lang="en-US" sz="2800">
                <a:solidFill>
                  <a:srgbClr val="DEA900"/>
                </a:solidFill>
                <a:latin typeface="Arial"/>
                <a:ea typeface="Arial"/>
                <a:cs typeface="Arial"/>
                <a:sym typeface="Arial"/>
              </a:rPr>
              <a:t>Systemic Changes to Increase African Americans with Bachelor’s Degrees in Physics and Astronomy</a:t>
            </a:r>
            <a:endParaRPr/>
          </a:p>
        </p:txBody>
      </p:sp>
      <p:sp>
        <p:nvSpPr>
          <p:cNvPr id="225" name="Google Shape;225;g7c85f00aa3_1_85"/>
          <p:cNvSpPr txBox="1"/>
          <p:nvPr/>
        </p:nvSpPr>
        <p:spPr>
          <a:xfrm>
            <a:off x="1066130" y="5546260"/>
            <a:ext cx="281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aip.org/teamup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38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139250" y="618325"/>
            <a:ext cx="89004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4400"/>
              <a:buFont typeface="Arial Narrow"/>
              <a:buNone/>
            </a:pPr>
            <a:r>
              <a:rPr lang="en-US"/>
              <a:t>TEAM-UP Charge from the AIP Board</a:t>
            </a:r>
            <a:endParaRPr/>
          </a:p>
        </p:txBody>
      </p:sp>
      <p:sp>
        <p:nvSpPr>
          <p:cNvPr id="165" name="Google Shape;165;p3"/>
          <p:cNvSpPr txBox="1"/>
          <p:nvPr/>
        </p:nvSpPr>
        <p:spPr>
          <a:xfrm>
            <a:off x="628650" y="1690689"/>
            <a:ext cx="7488408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 and assess the reasons for the persistent underrepresentation of African Americans in physics and astronomy at the bachelor’s level; and </a:t>
            </a:r>
            <a:endParaRPr/>
          </a:p>
          <a:p>
            <a:pPr marL="952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a report with evidence</a:t>
            </a:r>
            <a:r>
              <a:rPr lang="en-US" sz="2400">
                <a:solidFill>
                  <a:schemeClr val="dk1"/>
                </a:solidFill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recommendations for AIP Member Societies, physics and astronomy departments, and other stakeholders to increase the number and percentage of African American students obtaining bachelor’s degrees in physics and astronomy</a:t>
            </a:r>
            <a:endParaRPr/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046" y="5416061"/>
            <a:ext cx="1223954" cy="11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c85f00aa3_1_85"/>
          <p:cNvSpPr txBox="1">
            <a:spLocks noGrp="1"/>
          </p:cNvSpPr>
          <p:nvPr>
            <p:ph type="title"/>
          </p:nvPr>
        </p:nvSpPr>
        <p:spPr>
          <a:xfrm>
            <a:off x="628650" y="618334"/>
            <a:ext cx="78867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4400"/>
              <a:buFont typeface="Arial Narrow"/>
              <a:buNone/>
            </a:pPr>
            <a:r>
              <a:rPr lang="en-US"/>
              <a:t>AIP TEAM-UP Report</a:t>
            </a:r>
            <a:endParaRPr/>
          </a:p>
        </p:txBody>
      </p:sp>
      <p:pic>
        <p:nvPicPr>
          <p:cNvPr id="223" name="Google Shape;223;g7c85f00aa3_1_85" descr="A close up of text on a white backgroun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650328">
            <a:off x="5019937" y="1698921"/>
            <a:ext cx="3112527" cy="40282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g7c85f00aa3_1_85"/>
          <p:cNvSpPr txBox="1"/>
          <p:nvPr/>
        </p:nvSpPr>
        <p:spPr>
          <a:xfrm>
            <a:off x="628650" y="1716786"/>
            <a:ext cx="38139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EA900"/>
                </a:solidFill>
                <a:latin typeface="Arial"/>
                <a:ea typeface="Arial"/>
                <a:cs typeface="Arial"/>
                <a:sym typeface="Arial"/>
              </a:rPr>
              <a:t>The Time Is Now: </a:t>
            </a:r>
            <a:r>
              <a:rPr lang="en-US" sz="2800">
                <a:solidFill>
                  <a:srgbClr val="DEA900"/>
                </a:solidFill>
                <a:latin typeface="Arial"/>
                <a:ea typeface="Arial"/>
                <a:cs typeface="Arial"/>
                <a:sym typeface="Arial"/>
              </a:rPr>
              <a:t>Systemic Changes to Increase African Americans with Bachelor’s Degrees in Physics and Astronomy</a:t>
            </a:r>
            <a:endParaRPr/>
          </a:p>
        </p:txBody>
      </p:sp>
      <p:sp>
        <p:nvSpPr>
          <p:cNvPr id="225" name="Google Shape;225;g7c85f00aa3_1_85"/>
          <p:cNvSpPr txBox="1"/>
          <p:nvPr/>
        </p:nvSpPr>
        <p:spPr>
          <a:xfrm>
            <a:off x="1066130" y="5546260"/>
            <a:ext cx="281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aip.org/teamup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B58A48-DB3C-46C3-B168-79BD3442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334"/>
            <a:ext cx="8233996" cy="1072355"/>
          </a:xfrm>
        </p:spPr>
        <p:txBody>
          <a:bodyPr>
            <a:normAutofit/>
          </a:bodyPr>
          <a:lstStyle/>
          <a:p>
            <a:r>
              <a:rPr lang="en-US" dirty="0"/>
              <a:t>Physics Bachelor’s Degrees Earned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0DAD5A-3C04-4E0B-AFF7-EEEBFC9A9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24" r="-481" b="7930"/>
          <a:stretch/>
        </p:blipFill>
        <p:spPr>
          <a:xfrm>
            <a:off x="63305" y="1849726"/>
            <a:ext cx="4682343" cy="36015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025C6-AD07-40C8-9FCB-5A9E63C2E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9C1FD0-413A-49E5-8826-76B11110A2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DD73F5-981C-4DFA-80BF-D47329D29F4A}"/>
              </a:ext>
            </a:extLst>
          </p:cNvPr>
          <p:cNvSpPr/>
          <p:nvPr/>
        </p:nvSpPr>
        <p:spPr>
          <a:xfrm rot="2414227">
            <a:off x="3855303" y="2424007"/>
            <a:ext cx="403958" cy="165393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33E55-DEB1-4382-B199-7D220FCBB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3" r="5743" b="16876"/>
          <a:stretch/>
        </p:blipFill>
        <p:spPr>
          <a:xfrm>
            <a:off x="4731434" y="1565804"/>
            <a:ext cx="4412566" cy="3885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8B6F00-219E-4CBD-8830-54F34CB452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6" t="89644" r="5645" b="3486"/>
          <a:stretch/>
        </p:blipFill>
        <p:spPr>
          <a:xfrm>
            <a:off x="1583278" y="6022177"/>
            <a:ext cx="5977444" cy="4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9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title"/>
          </p:nvPr>
        </p:nvSpPr>
        <p:spPr>
          <a:xfrm>
            <a:off x="628650" y="618334"/>
            <a:ext cx="7886700" cy="10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4400"/>
              <a:buFont typeface="Arial Narrow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231" name="Google Shape;231;p12"/>
          <p:cNvSpPr txBox="1"/>
          <p:nvPr/>
        </p:nvSpPr>
        <p:spPr>
          <a:xfrm>
            <a:off x="628650" y="1690689"/>
            <a:ext cx="7624701" cy="487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“African American students have the same drive, motivation, intellect, and capability to obtain physics and astronomy degrees as students of other races and ethnicities.</a:t>
            </a:r>
          </a:p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persistent underrepresentation of African Americans in physics and astronomy is due to 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lack of a supportive environment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these students in many departments, and to 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enormous financial challenges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facing them and the programs that have consistently demonstrated the best practices in supporting their success. Solving these problems requires addressing 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systemic and cultural issues 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creating a large-scale 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managem</a:t>
            </a: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 framework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046" y="5416061"/>
            <a:ext cx="1223954" cy="11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dd86677f0_0_0"/>
          <p:cNvSpPr txBox="1">
            <a:spLocks noGrp="1"/>
          </p:cNvSpPr>
          <p:nvPr>
            <p:ph type="title"/>
          </p:nvPr>
        </p:nvSpPr>
        <p:spPr>
          <a:xfrm>
            <a:off x="628650" y="529959"/>
            <a:ext cx="7886700" cy="107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Community-wide efforts</a:t>
            </a:r>
            <a:endParaRPr/>
          </a:p>
        </p:txBody>
      </p:sp>
      <p:pic>
        <p:nvPicPr>
          <p:cNvPr id="233" name="Google Shape;233;g7dd86677f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000" y="1411890"/>
            <a:ext cx="7322001" cy="52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7dd86677f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046" y="5416061"/>
            <a:ext cx="1223954" cy="119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dd19ba291_4_0"/>
          <p:cNvSpPr txBox="1">
            <a:spLocks noGrp="1"/>
          </p:cNvSpPr>
          <p:nvPr>
            <p:ph type="title"/>
          </p:nvPr>
        </p:nvSpPr>
        <p:spPr>
          <a:xfrm>
            <a:off x="628650" y="705109"/>
            <a:ext cx="7886700" cy="107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Our bottom-line goal: </a:t>
            </a:r>
            <a:r>
              <a:rPr lang="en-US" sz="4800" b="1" dirty="0"/>
              <a:t>500 in 10</a:t>
            </a:r>
            <a:endParaRPr sz="4800" b="1" dirty="0"/>
          </a:p>
        </p:txBody>
      </p:sp>
      <p:sp>
        <p:nvSpPr>
          <p:cNvPr id="245" name="Google Shape;245;g6dd19ba291_4_0"/>
          <p:cNvSpPr txBox="1">
            <a:spLocks noGrp="1"/>
          </p:cNvSpPr>
          <p:nvPr>
            <p:ph type="body" idx="1"/>
          </p:nvPr>
        </p:nvSpPr>
        <p:spPr>
          <a:xfrm>
            <a:off x="628650" y="21304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Double the number of physics &amp; astronomy bachelor’s degrees earned by African Americans in a decade.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</a:rPr>
              <a:t>~500 African American bachelor’s degrees in physics per year by 2030.</a:t>
            </a:r>
            <a:endParaRPr sz="3600" b="1">
              <a:solidFill>
                <a:srgbClr val="000000"/>
              </a:solidFill>
            </a:endParaRPr>
          </a:p>
        </p:txBody>
      </p:sp>
      <p:pic>
        <p:nvPicPr>
          <p:cNvPr id="246" name="Google Shape;246;g6dd19ba291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046" y="5416061"/>
            <a:ext cx="1223954" cy="119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069A-09F5-469B-9508-002E5E6D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Pivotal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DDD30-9514-4D39-9B4E-E21C4FE0E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COVID-19 Pandemic</a:t>
            </a:r>
          </a:p>
          <a:p>
            <a:r>
              <a:rPr lang="en-US" dirty="0"/>
              <a:t>Racial violence</a:t>
            </a:r>
          </a:p>
          <a:p>
            <a:r>
              <a:rPr lang="en-US" dirty="0"/>
              <a:t>Protests for justice around the world</a:t>
            </a:r>
          </a:p>
          <a:p>
            <a:r>
              <a:rPr lang="en-US" dirty="0"/>
              <a:t>#</a:t>
            </a:r>
            <a:r>
              <a:rPr lang="en-US" dirty="0" err="1"/>
              <a:t>ShutdownSTEM</a:t>
            </a:r>
            <a:r>
              <a:rPr lang="en-US" dirty="0"/>
              <a:t> #Strike4BlackLives – June 10th</a:t>
            </a:r>
          </a:p>
          <a:p>
            <a:endParaRPr lang="en-US" dirty="0"/>
          </a:p>
          <a:p>
            <a:pPr marL="114300" indent="0" algn="ctr">
              <a:buNone/>
            </a:pPr>
            <a:r>
              <a:rPr lang="en-US" sz="6600" dirty="0"/>
              <a:t>The Time is Now</a:t>
            </a:r>
          </a:p>
        </p:txBody>
      </p:sp>
    </p:spTree>
    <p:extLst>
      <p:ext uri="{BB962C8B-B14F-4D97-AF65-F5344CB8AC3E}">
        <p14:creationId xmlns:p14="http://schemas.microsoft.com/office/powerpoint/2010/main" val="22950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title"/>
          </p:nvPr>
        </p:nvSpPr>
        <p:spPr>
          <a:xfrm>
            <a:off x="628650" y="618334"/>
            <a:ext cx="7886700" cy="10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89B"/>
              </a:buClr>
              <a:buSzPts val="4400"/>
              <a:buFont typeface="Arial Narrow"/>
              <a:buNone/>
            </a:pPr>
            <a:r>
              <a:rPr lang="en-US" dirty="0"/>
              <a:t>Key Features of the TEAM-UP Report</a:t>
            </a:r>
            <a:endParaRPr dirty="0"/>
          </a:p>
        </p:txBody>
      </p:sp>
      <p:sp>
        <p:nvSpPr>
          <p:cNvPr id="231" name="Google Shape;231;p12"/>
          <p:cNvSpPr txBox="1"/>
          <p:nvPr/>
        </p:nvSpPr>
        <p:spPr>
          <a:xfrm>
            <a:off x="628650" y="1690689"/>
            <a:ext cx="7680260" cy="4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2425" marR="0" lvl="0" indent="-3429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Centers African American Student Experiences</a:t>
            </a:r>
          </a:p>
          <a:p>
            <a:pPr marL="352425" marR="0" lvl="0" indent="-3429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Social Science Research</a:t>
            </a:r>
          </a:p>
          <a:p>
            <a:pPr marL="352425" marR="0" lvl="0" indent="-3429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20 Findings and 25 Evidence-Based Recommendations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2425" marR="0" lvl="0" indent="-3429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Focuses on Systemic &amp; Culture Change</a:t>
            </a:r>
          </a:p>
          <a:p>
            <a:pPr marL="352425" marR="0" lvl="0" indent="-3429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Provides a framework and a roadmap for departments and the community to address the issues hindering the success of African Americans earning bachelor’s degrees in physics and astronomy.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046" y="5416061"/>
            <a:ext cx="1223954" cy="119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75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6404</TotalTime>
  <Words>367</Words>
  <Application>Microsoft Office PowerPoint</Application>
  <PresentationFormat>On-screen Show (4:3)</PresentationFormat>
  <Paragraphs>46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Narrow</vt:lpstr>
      <vt:lpstr>Calibri</vt:lpstr>
      <vt:lpstr>Arial</vt:lpstr>
      <vt:lpstr>Office Theme</vt:lpstr>
      <vt:lpstr>TEAM-UP Report</vt:lpstr>
      <vt:lpstr>TEAM-UP Charge from the AIP Board</vt:lpstr>
      <vt:lpstr>AIP TEAM-UP Report</vt:lpstr>
      <vt:lpstr>Physics Bachelor’s Degrees Earned</vt:lpstr>
      <vt:lpstr>Conclusions</vt:lpstr>
      <vt:lpstr>Community-wide efforts</vt:lpstr>
      <vt:lpstr>Our bottom-line goal: 500 in 10</vt:lpstr>
      <vt:lpstr>Recent Pivotal Events</vt:lpstr>
      <vt:lpstr>Key Features of the TEAM-UP Report</vt:lpstr>
      <vt:lpstr>AIP TEAM-UP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TEAM-UP:</dc:title>
  <dc:creator>Aaron Hansen</dc:creator>
  <cp:lastModifiedBy>Arlene Modeste Knowles</cp:lastModifiedBy>
  <cp:revision>92</cp:revision>
  <cp:lastPrinted>2020-06-18T14:24:46Z</cp:lastPrinted>
  <dcterms:created xsi:type="dcterms:W3CDTF">2019-09-24T17:14:27Z</dcterms:created>
  <dcterms:modified xsi:type="dcterms:W3CDTF">2020-06-24T19:04:33Z</dcterms:modified>
</cp:coreProperties>
</file>