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20" userDrawn="1">
          <p15:clr>
            <a:srgbClr val="A4A3A4"/>
          </p15:clr>
        </p15:guide>
        <p15:guide id="2" pos="2904" userDrawn="1">
          <p15:clr>
            <a:srgbClr val="A4A3A4"/>
          </p15:clr>
        </p15:guide>
        <p15:guide id="3" pos="2208" userDrawn="1">
          <p15:clr>
            <a:srgbClr val="A4A3A4"/>
          </p15:clr>
        </p15:guide>
        <p15:guide id="4" orient="horz" pos="3816" userDrawn="1">
          <p15:clr>
            <a:srgbClr val="A4A3A4"/>
          </p15:clr>
        </p15:guide>
        <p15:guide id="5" orient="horz" pos="4176" userDrawn="1">
          <p15:clr>
            <a:srgbClr val="A4A3A4"/>
          </p15:clr>
        </p15:guide>
        <p15:guide id="7" orient="horz" pos="960" userDrawn="1">
          <p15:clr>
            <a:srgbClr val="A4A3A4"/>
          </p15:clr>
        </p15:guide>
        <p15:guide id="8" pos="312" userDrawn="1">
          <p15:clr>
            <a:srgbClr val="A4A3A4"/>
          </p15:clr>
        </p15:guide>
        <p15:guide id="9" pos="384" userDrawn="1">
          <p15:clr>
            <a:srgbClr val="A4A3A4"/>
          </p15:clr>
        </p15:guide>
        <p15:guide id="10" pos="6912" userDrawn="1">
          <p15:clr>
            <a:srgbClr val="A4A3A4"/>
          </p15:clr>
        </p15:guide>
        <p15:guide id="13" orient="horz" pos="3672" userDrawn="1">
          <p15:clr>
            <a:srgbClr val="A4A3A4"/>
          </p15:clr>
        </p15:guide>
        <p15:guide id="14" orient="horz" pos="3096" userDrawn="1">
          <p15:clr>
            <a:srgbClr val="A4A3A4"/>
          </p15:clr>
        </p15:guide>
        <p15:guide id="15" orient="horz" pos="3984" userDrawn="1">
          <p15:clr>
            <a:srgbClr val="A4A3A4"/>
          </p15:clr>
        </p15:guide>
        <p15:guide id="16" orient="horz" pos="17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559C"/>
    <a:srgbClr val="1B5771"/>
    <a:srgbClr val="0071BC"/>
    <a:srgbClr val="F3BD30"/>
    <a:srgbClr val="EE0A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88"/>
    <p:restoredTop sz="94656"/>
  </p:normalViewPr>
  <p:slideViewPr>
    <p:cSldViewPr snapToGrid="0" snapToObjects="1" showGuides="1">
      <p:cViewPr varScale="1">
        <p:scale>
          <a:sx n="128" d="100"/>
          <a:sy n="128" d="100"/>
        </p:scale>
        <p:origin x="200" y="-224"/>
      </p:cViewPr>
      <p:guideLst>
        <p:guide orient="horz" pos="1320"/>
        <p:guide pos="2904"/>
        <p:guide pos="2208"/>
        <p:guide orient="horz" pos="3816"/>
        <p:guide orient="horz" pos="4176"/>
        <p:guide orient="horz" pos="960"/>
        <p:guide pos="312"/>
        <p:guide pos="384"/>
        <p:guide pos="6912"/>
        <p:guide orient="horz" pos="3672"/>
        <p:guide orient="horz" pos="3096"/>
        <p:guide orient="horz" pos="3984"/>
        <p:guide orient="horz" pos="17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7CE26-65E1-5448-8401-17D69FE7D46E}" type="datetimeFigureOut">
              <a:rPr lang="en-US" smtClean="0"/>
              <a:t>4/7/20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28C305-960D-8446-A211-5D267F1A2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014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8C305-960D-8446-A211-5D267F1A24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27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8C305-960D-8446-A211-5D267F1A24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847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8C305-960D-8446-A211-5D267F1A243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12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8C305-960D-8446-A211-5D267F1A243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938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8C305-960D-8446-A211-5D267F1A24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381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75E5C-2AAF-F344-A332-008F41DE1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A7D9F0-8573-8A42-93B2-C368EB070D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599B9-34FB-7843-9276-F04DE8A5F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4/7/20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1F9FD6-2041-714D-A3F4-4CD1AFE97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7FD501-066C-944F-97B3-9CB479FFF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578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12EC8-24CD-E24E-825B-C272666DD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F846D2-04E0-1548-A370-E74A6DFC8F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44016-A769-B944-B863-6B1BF653C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4/7/20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6E55E1-B90A-BB4A-8336-3E1399CDB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F362F-F05B-8947-A597-B93125FCB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839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74D050-92A4-174F-BBE2-C4FEDC1FF5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5B76A3-4EF6-7A46-B9BF-6381ADA8E8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28DB06-07CC-8D4E-9F69-DC938CADB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4/7/20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78BEBB-BB1B-F149-8BD3-E9FEC8155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14F8F-46A2-AB42-98BA-5981C24BC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283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0054E-DA64-AD4E-B822-B4354C2F2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B40A60-88F6-0341-906B-75B40F790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84212-D843-E847-AAFA-6913A244F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4/7/20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DB2833-ED5B-154E-802B-D5CF8BFA1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711084-A34B-2740-9EA6-365012B50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17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D38E0-B371-B248-AB2E-0C6F4667D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0E6479-0ACB-5D4C-BF6E-2188744A1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681C40-530F-664F-BF77-60A87290C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4/7/20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3CE642-B6E4-DA4A-A71B-88DE4ED7E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03133-F41D-EC41-9889-596490DDD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940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CAD18-7E70-2043-B9EB-D678BD070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3444E-FF36-974E-B3C1-3E0C4AB862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436ECE-414B-8F43-A5B4-ADCF0F96A2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D8ACC3-9A60-AF47-BCD2-B210EF6A3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4/7/20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F210FF-2AC1-9244-B211-70BF85499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4CCC20-094A-1646-8849-F0E243661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070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EA71F-8FE6-8341-8DA0-608A83C55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AB1CE2-815D-E246-8782-7C16806642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881557-D0E2-F141-A113-FE8298E830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A88649-C618-FD45-9931-0E46225D29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65F0EF-0CC9-6849-8AE2-749638388A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6AF07F-2B14-234D-B7C1-FA2481F13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4/7/20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B3C327-95CF-8E45-AFE5-804891986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3B7750-30FD-BB43-B40C-4014C3F51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026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2BB03-93AD-3C4B-97F3-8F13277F8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50AC37-330F-C041-8311-435686A7B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4/7/20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11A510-624E-254C-9305-6DD5E2D4D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18A097-994D-1143-B3FB-4F14C6D38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077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905847-5DE9-424C-8948-4A4322018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4/7/20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9F7449-47FA-F740-A313-2B6F6A225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ACD7EA-E76D-7B4C-9AE7-FF6131E3B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026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DF428-8400-3B49-AD09-8D2558874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C8B6E-C4A7-0149-87D7-425B2E96F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879605-5A1E-A747-B299-1A8986D7B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A1DBE8-77CF-5A40-8592-98AC0E033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4/7/20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36FAD-8C1D-2C43-931F-64809823D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6F583D-3186-9E47-A2ED-CF6734BB5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54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57E52-7241-8543-84E6-A46BF9F24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516C67-9CA4-8743-A75E-EDD04B3E1E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0094CB-92E8-1542-AE20-B995E98D4D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6E4752-4543-5B4C-8B28-1D6AC2E8C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4/7/20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191DA0-98B6-AC4F-B3B5-76EDB1484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A397D-D34E-D54C-BABC-E27D99349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002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E02A23-0148-FC4D-8BE6-C02E6AF8F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141CE4-0C86-5240-8BF3-189894C8D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75562-D13E-BA48-85C9-EC7BEF6279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55EB6-E869-FB47-8973-84276EEBE2E0}" type="datetimeFigureOut">
              <a:rPr lang="en-US" smtClean="0"/>
              <a:t>4/7/20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2A250-81DA-5246-A565-C7945312D2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9E653-4B38-CE4B-8F6F-E9E8D5B460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086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emf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5.emf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37.png"/><Relationship Id="rId4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6.jpg"/><Relationship Id="rId4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emf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15.jpg"/><Relationship Id="rId4" Type="http://schemas.openxmlformats.org/officeDocument/2006/relationships/image" Target="../media/image1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3.emf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5.emf"/><Relationship Id="rId9" Type="http://schemas.openxmlformats.org/officeDocument/2006/relationships/image" Target="../media/image1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emf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emf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0A126AA-4661-994A-892D-7403269DE80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67A145-63A4-6F47-B9D3-6F87B0F08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0660" y="5659284"/>
            <a:ext cx="986708" cy="10228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C6D96B-8B26-4943-B585-01F639FE4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1350">
            <a:off x="55817" y="-672760"/>
            <a:ext cx="11864085" cy="79449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460A8B-55D9-C24D-8673-E41DE4C65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631" y="345907"/>
            <a:ext cx="7479323" cy="448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5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18E3E7-D16A-6A4E-8867-1E483DF8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624" y="5566786"/>
            <a:ext cx="439584" cy="3878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D4291F-28C6-ED4C-B97D-4DFAEA77B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0041552" y="560438"/>
            <a:ext cx="5728767" cy="572876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FFF425B-79C9-D445-A04F-7EC18A33AB30}"/>
              </a:ext>
            </a:extLst>
          </p:cNvPr>
          <p:cNvGrpSpPr/>
          <p:nvPr/>
        </p:nvGrpSpPr>
        <p:grpSpPr>
          <a:xfrm>
            <a:off x="6596401" y="6228026"/>
            <a:ext cx="5140365" cy="632047"/>
            <a:chOff x="6596401" y="6228026"/>
            <a:chExt cx="5140365" cy="63204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D97D940-07C6-5E46-9DB9-D583DA9E5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F8B862A-BBA6-9C40-9D81-1B4C5BED8AE9}"/>
                </a:ext>
              </a:extLst>
            </p:cNvPr>
            <p:cNvSpPr/>
            <p:nvPr/>
          </p:nvSpPr>
          <p:spPr>
            <a:xfrm>
              <a:off x="6596401" y="6387472"/>
              <a:ext cx="32676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600" b="1" dirty="0">
                <a:solidFill>
                  <a:srgbClr val="005A9B"/>
                </a:solidFill>
                <a:effectLst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681EA9E-B61A-7B48-8B9D-0D6624374025}"/>
              </a:ext>
            </a:extLst>
          </p:cNvPr>
          <p:cNvSpPr txBox="1"/>
          <p:nvPr/>
        </p:nvSpPr>
        <p:spPr>
          <a:xfrm>
            <a:off x="4513892" y="1985629"/>
            <a:ext cx="610320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Like teaching? Did you know that you can get a job almost anywhere in the U.S. or abroad as a science teacher?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 Visit </a:t>
            </a:r>
            <a:r>
              <a:rPr lang="en-US" sz="2400" b="1" dirty="0" err="1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getthefactsout.org</a:t>
            </a:r>
            <a:r>
              <a:rPr lang="en-US" sz="2400" b="1" dirty="0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</a:t>
            </a: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to: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Learn about how to become a teacher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Get facts and data about teaching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Find other great resources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0CECB6-67A8-844A-B4E4-BBD64BDE16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759" y="-114300"/>
            <a:ext cx="3657600" cy="228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5BF93D-571B-B44E-8C1E-922FDECB69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6129" y="355600"/>
            <a:ext cx="4940300" cy="1397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F71FBB-E15C-9842-B26A-729CD99B19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" y="2108200"/>
            <a:ext cx="2895600" cy="3911600"/>
          </a:xfrm>
          <a:prstGeom prst="rect">
            <a:avLst/>
          </a:prstGeom>
          <a:ln w="19050">
            <a:solidFill>
              <a:srgbClr val="45559C"/>
            </a:solidFill>
          </a:ln>
        </p:spPr>
      </p:pic>
    </p:spTree>
    <p:extLst>
      <p:ext uri="{BB962C8B-B14F-4D97-AF65-F5344CB8AC3E}">
        <p14:creationId xmlns:p14="http://schemas.microsoft.com/office/powerpoint/2010/main" val="185976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9F9D27-2A7A-324E-AB68-6F4B7F08A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-204627"/>
            <a:ext cx="4546600" cy="26289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BECB016-71CD-B74C-9EF7-B5F264C8AD26}"/>
              </a:ext>
            </a:extLst>
          </p:cNvPr>
          <p:cNvSpPr/>
          <p:nvPr/>
        </p:nvSpPr>
        <p:spPr>
          <a:xfrm>
            <a:off x="3523723" y="2057400"/>
            <a:ext cx="369851" cy="2138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75774FE-FF26-CA47-9598-E43D245D8FA5}"/>
              </a:ext>
            </a:extLst>
          </p:cNvPr>
          <p:cNvGrpSpPr/>
          <p:nvPr/>
        </p:nvGrpSpPr>
        <p:grpSpPr>
          <a:xfrm>
            <a:off x="6596401" y="6228026"/>
            <a:ext cx="5140365" cy="632047"/>
            <a:chOff x="6596401" y="6228026"/>
            <a:chExt cx="5140365" cy="63204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BD7C024-2B4A-6240-87BE-0E6ED063F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675221E-F6DD-CE4A-B9CF-8317A48BF70F}"/>
                </a:ext>
              </a:extLst>
            </p:cNvPr>
            <p:cNvSpPr/>
            <p:nvPr/>
          </p:nvSpPr>
          <p:spPr>
            <a:xfrm>
              <a:off x="6596401" y="6387472"/>
              <a:ext cx="32676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600" b="1" dirty="0">
                <a:solidFill>
                  <a:srgbClr val="005A9B"/>
                </a:solidFill>
                <a:effectLst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6A032BB-7D94-7341-AE8F-2519E035D1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10469">
            <a:off x="10818608" y="1923783"/>
            <a:ext cx="2523817" cy="30962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0EE39C-09A2-B142-9AB1-88ADA0F70BF7}"/>
              </a:ext>
            </a:extLst>
          </p:cNvPr>
          <p:cNvSpPr txBox="1"/>
          <p:nvPr/>
        </p:nvSpPr>
        <p:spPr>
          <a:xfrm>
            <a:off x="4543212" y="1996691"/>
            <a:ext cx="6041424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The alternating current from a wall outlet goes through a coil in the toothbrush holder, producing a magnetic field with field lines coming in and out of the holder. </a:t>
            </a:r>
          </a:p>
          <a:p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This magnetic field induces an alternating current in another coil inside the toothbrush, which gets converted to a direct current, ready to charge the battery!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2AE059-B63B-1241-BE3C-51C3C1661E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299" y="2095500"/>
            <a:ext cx="3030489" cy="4229100"/>
          </a:xfrm>
          <a:prstGeom prst="rect">
            <a:avLst/>
          </a:prstGeom>
          <a:ln w="19050">
            <a:solidFill>
              <a:srgbClr val="F3BD3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872649-295F-5C4B-BCAF-BE9BAE6FC8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4526" y="789260"/>
            <a:ext cx="6400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17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B3EF59E-9D30-E74F-AB97-8F795C699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07687">
            <a:off x="10179701" y="1361720"/>
            <a:ext cx="3336338" cy="38817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2EA6B90-B02A-F14A-852D-502C9F7C42CC}"/>
              </a:ext>
            </a:extLst>
          </p:cNvPr>
          <p:cNvGrpSpPr/>
          <p:nvPr/>
        </p:nvGrpSpPr>
        <p:grpSpPr>
          <a:xfrm>
            <a:off x="6596401" y="6228026"/>
            <a:ext cx="5140365" cy="632047"/>
            <a:chOff x="6596401" y="6228026"/>
            <a:chExt cx="5140365" cy="63204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975E2A9-5CD5-B841-9CC1-B2B729F75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2E5053D-F356-0048-98AD-86E91927A62B}"/>
                </a:ext>
              </a:extLst>
            </p:cNvPr>
            <p:cNvSpPr/>
            <p:nvPr/>
          </p:nvSpPr>
          <p:spPr>
            <a:xfrm>
              <a:off x="6596401" y="6387472"/>
              <a:ext cx="32676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600" b="1" dirty="0">
                <a:solidFill>
                  <a:srgbClr val="005A9B"/>
                </a:solidFill>
                <a:effectLst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BB53CF1-24C6-FD43-9E03-71D7785AB2F0}"/>
              </a:ext>
            </a:extLst>
          </p:cNvPr>
          <p:cNvSpPr txBox="1"/>
          <p:nvPr/>
        </p:nvSpPr>
        <p:spPr>
          <a:xfrm>
            <a:off x="4511247" y="1974213"/>
            <a:ext cx="5819003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Obtaining a bachelors in physics while also taking and appreciating art classes led Didi to pursue a Masters in architecture. He gained a sense of practicality as well as evaluation skills from his physics training that help guide his work. </a:t>
            </a:r>
          </a:p>
          <a:p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Didi has contributed to designs all over the world, including the Grand Louvre in Paris!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4D3282-E915-224F-A08E-29EE41CEB1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" y="90854"/>
            <a:ext cx="3327400" cy="1854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4C0F6F-6061-9D44-AC36-C5FB801746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0448" y="793818"/>
            <a:ext cx="6400800" cy="91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BB4887-E05E-5E4C-92BD-A4BCCE05F8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501" y="2105439"/>
            <a:ext cx="2946952" cy="3987052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125096-C051-6946-817B-6205DDBF313F}"/>
              </a:ext>
            </a:extLst>
          </p:cNvPr>
          <p:cNvSpPr txBox="1"/>
          <p:nvPr/>
        </p:nvSpPr>
        <p:spPr>
          <a:xfrm>
            <a:off x="455544" y="6168112"/>
            <a:ext cx="24218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Louvre: </a:t>
            </a:r>
            <a:r>
              <a:rPr lang="en-US" sz="15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Benh</a:t>
            </a:r>
            <a:r>
              <a:rPr lang="en-US" sz="15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Lieu Song</a:t>
            </a:r>
          </a:p>
        </p:txBody>
      </p:sp>
    </p:spTree>
    <p:extLst>
      <p:ext uri="{BB962C8B-B14F-4D97-AF65-F5344CB8AC3E}">
        <p14:creationId xmlns:p14="http://schemas.microsoft.com/office/powerpoint/2010/main" val="253818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4C1BC8-48A3-DD40-B3C2-7AECC102A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0041552" y="560438"/>
            <a:ext cx="5728767" cy="572876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7054D7B-F556-E34D-90BF-F86CFCA5AB28}"/>
              </a:ext>
            </a:extLst>
          </p:cNvPr>
          <p:cNvGrpSpPr/>
          <p:nvPr/>
        </p:nvGrpSpPr>
        <p:grpSpPr>
          <a:xfrm>
            <a:off x="6596401" y="6228026"/>
            <a:ext cx="5140365" cy="632047"/>
            <a:chOff x="6596401" y="6228026"/>
            <a:chExt cx="5140365" cy="63204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AD0C91B-07AF-6945-9539-9C3572CD0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AC529AB-7059-3F45-A8B0-C49F48EC6DF5}"/>
                </a:ext>
              </a:extLst>
            </p:cNvPr>
            <p:cNvSpPr/>
            <p:nvPr/>
          </p:nvSpPr>
          <p:spPr>
            <a:xfrm>
              <a:off x="6596401" y="6387472"/>
              <a:ext cx="32676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600" b="1" dirty="0">
                <a:solidFill>
                  <a:srgbClr val="005A9B"/>
                </a:solidFill>
                <a:effectLst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AD86BB3-2AF2-3342-974F-59E8FE3BCFB4}"/>
              </a:ext>
            </a:extLst>
          </p:cNvPr>
          <p:cNvSpPr txBox="1"/>
          <p:nvPr/>
        </p:nvSpPr>
        <p:spPr>
          <a:xfrm>
            <a:off x="4512275" y="1975992"/>
            <a:ext cx="61032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Want to know what’s going on in physics, who’s doing what in physics, and the physics of everyday things? 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Follow Physics Central on Twitter: </a:t>
            </a:r>
            <a:r>
              <a:rPr lang="en-US" sz="2400" b="1" dirty="0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@</a:t>
            </a:r>
            <a:r>
              <a:rPr lang="en-US" sz="2400" b="1" dirty="0" err="1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PhysicsCentral</a:t>
            </a:r>
            <a:endParaRPr lang="en-US" sz="2400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Like our Facebook page: </a:t>
            </a:r>
            <a:r>
              <a:rPr lang="en-US" sz="2400" b="1" dirty="0" err="1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facebook.com</a:t>
            </a:r>
            <a:r>
              <a:rPr lang="en-US" sz="2400" b="1" dirty="0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/</a:t>
            </a:r>
            <a:r>
              <a:rPr lang="en-US" sz="2400" b="1" dirty="0" err="1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PhysicsCentral</a:t>
            </a:r>
            <a:endParaRPr lang="en-US" sz="2400" b="1" dirty="0">
              <a:solidFill>
                <a:srgbClr val="C00000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CD3E7A-4951-594E-9A6B-EDE1ED9B5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438" y="0"/>
            <a:ext cx="3416300" cy="2006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3F9DA1-CBB0-8842-9836-61E3E0E0F4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4401" y="864704"/>
            <a:ext cx="4599756" cy="10349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F6B3D6-6CE4-EB45-90E4-A9AB98FD72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438" y="2133600"/>
            <a:ext cx="2895600" cy="3911600"/>
          </a:xfrm>
          <a:prstGeom prst="rect">
            <a:avLst/>
          </a:prstGeom>
          <a:ln w="19050">
            <a:solidFill>
              <a:srgbClr val="45559C"/>
            </a:solidFill>
          </a:ln>
        </p:spPr>
      </p:pic>
    </p:spTree>
    <p:extLst>
      <p:ext uri="{BB962C8B-B14F-4D97-AF65-F5344CB8AC3E}">
        <p14:creationId xmlns:p14="http://schemas.microsoft.com/office/powerpoint/2010/main" val="108465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7CAAEA2-DBCC-DD45-84A8-528C57C94176}"/>
              </a:ext>
            </a:extLst>
          </p:cNvPr>
          <p:cNvGrpSpPr/>
          <p:nvPr/>
        </p:nvGrpSpPr>
        <p:grpSpPr>
          <a:xfrm>
            <a:off x="6596401" y="6228026"/>
            <a:ext cx="5140365" cy="632047"/>
            <a:chOff x="6596401" y="6228026"/>
            <a:chExt cx="5140365" cy="63204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421AC76-4E6B-E644-A778-C522987A6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1AD0B29-A9EC-BB44-BEB6-D9D5C011039D}"/>
                </a:ext>
              </a:extLst>
            </p:cNvPr>
            <p:cNvSpPr/>
            <p:nvPr/>
          </p:nvSpPr>
          <p:spPr>
            <a:xfrm>
              <a:off x="6596401" y="6387472"/>
              <a:ext cx="32676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600" b="1" dirty="0">
                <a:solidFill>
                  <a:srgbClr val="005A9B"/>
                </a:solidFill>
                <a:effectLst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1F711C8-0FC9-BB40-B7C5-F3AF5D2FB8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6839" y="1637866"/>
            <a:ext cx="2894292" cy="29704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07FE27-B0E4-D441-83B9-0F0701562D45}"/>
              </a:ext>
            </a:extLst>
          </p:cNvPr>
          <p:cNvSpPr txBox="1"/>
          <p:nvPr/>
        </p:nvSpPr>
        <p:spPr>
          <a:xfrm>
            <a:off x="4523312" y="1970752"/>
            <a:ext cx="652900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Common themes for career success included hard work, persistence, education, problem-solving and interpersonal skills, while the most common barrier to success in the private sector was reported to be lack of interpersonal skills. </a:t>
            </a:r>
            <a:r>
              <a:rPr lang="en-US" sz="13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[Source: </a:t>
            </a:r>
            <a:r>
              <a:rPr lang="en-US" sz="1300" b="1" dirty="0" err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aip.org</a:t>
            </a:r>
            <a:r>
              <a:rPr lang="en-US" sz="13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/statistics]</a:t>
            </a:r>
            <a:br>
              <a:rPr lang="en-US" sz="13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</a:br>
            <a:br>
              <a:rPr lang="en-US" b="1" dirty="0"/>
            </a:b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While a physics PhD provides excellent technical training, the private sector also greatly values interpersonal skills!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750902-D55B-244A-83C8-5BED8782CA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150" y="-542192"/>
            <a:ext cx="4025900" cy="2451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9AC957-0609-DB4B-BC08-B88E6C28B9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2095500"/>
            <a:ext cx="2895600" cy="3911600"/>
          </a:xfrm>
          <a:prstGeom prst="rect">
            <a:avLst/>
          </a:prstGeom>
          <a:ln w="19050">
            <a:solidFill>
              <a:srgbClr val="1B577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910435-EFD4-284C-97BC-7BB5052615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818130"/>
            <a:ext cx="6400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35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00"/>
    </mc:Choice>
    <mc:Fallback xmlns="">
      <p:transition spd="slow" advTm="2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9D430D7-8376-B34F-932A-E4ABD912F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07687">
            <a:off x="10179701" y="1361720"/>
            <a:ext cx="3336338" cy="38817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913244B-0FD6-FD4F-BF17-5044DCB75E98}"/>
              </a:ext>
            </a:extLst>
          </p:cNvPr>
          <p:cNvGrpSpPr/>
          <p:nvPr/>
        </p:nvGrpSpPr>
        <p:grpSpPr>
          <a:xfrm>
            <a:off x="6596401" y="6228026"/>
            <a:ext cx="5140365" cy="632047"/>
            <a:chOff x="6596401" y="6228026"/>
            <a:chExt cx="5140365" cy="63204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C389D2B-BD67-8D41-9CE9-3DADF1351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8642031-FD5F-D642-92AB-EED9794B77C5}"/>
                </a:ext>
              </a:extLst>
            </p:cNvPr>
            <p:cNvSpPr/>
            <p:nvPr/>
          </p:nvSpPr>
          <p:spPr>
            <a:xfrm>
              <a:off x="6596401" y="6387472"/>
              <a:ext cx="32676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600" b="1" dirty="0">
                <a:solidFill>
                  <a:srgbClr val="005A9B"/>
                </a:solidFill>
                <a:effectLst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50543C7-9890-3D41-AC20-22CBF7887685}"/>
              </a:ext>
            </a:extLst>
          </p:cNvPr>
          <p:cNvSpPr txBox="1"/>
          <p:nvPr/>
        </p:nvSpPr>
        <p:spPr>
          <a:xfrm>
            <a:off x="4521845" y="1981421"/>
            <a:ext cx="6284042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December found a job at a biotech startup straight out of college. She traveled to several countries to teach science and English and to support humanitarian work. This fueled her passion for a career in global development with strong social responsibility. </a:t>
            </a:r>
          </a:p>
          <a:p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Now, December is a project manager working on a device to treat brain aneurysms and strokes!  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952A9E-2842-0944-9F6A-EAFCC29341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90854"/>
            <a:ext cx="3327400" cy="185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8593C2-77D7-6044-9209-C4FB2A5570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2126673"/>
            <a:ext cx="2895600" cy="391160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1EBFEB-B6C0-2F42-90C6-2D99336F80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1251" y="772001"/>
            <a:ext cx="6400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16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55A5A06-D72D-664A-AAC0-44379B499D4E}"/>
              </a:ext>
            </a:extLst>
          </p:cNvPr>
          <p:cNvGrpSpPr/>
          <p:nvPr/>
        </p:nvGrpSpPr>
        <p:grpSpPr>
          <a:xfrm>
            <a:off x="6596401" y="6228026"/>
            <a:ext cx="5140365" cy="632047"/>
            <a:chOff x="6596401" y="6228026"/>
            <a:chExt cx="5140365" cy="63204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AE31DF0-774E-694E-AE02-2C48EA4AA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865934C-73CB-3C4E-99FB-50EB965B0EC2}"/>
                </a:ext>
              </a:extLst>
            </p:cNvPr>
            <p:cNvSpPr/>
            <p:nvPr/>
          </p:nvSpPr>
          <p:spPr>
            <a:xfrm>
              <a:off x="6596401" y="6387472"/>
              <a:ext cx="32676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600" b="1" dirty="0">
                <a:solidFill>
                  <a:srgbClr val="005A9B"/>
                </a:solidFill>
                <a:effectLst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F21A4DC-F91F-E549-869D-0FB453604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6763" y="1936468"/>
            <a:ext cx="1675051" cy="2743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AD1002-BF1A-3C47-8D8A-1444E45B51A3}"/>
              </a:ext>
            </a:extLst>
          </p:cNvPr>
          <p:cNvSpPr txBox="1"/>
          <p:nvPr/>
        </p:nvSpPr>
        <p:spPr>
          <a:xfrm>
            <a:off x="4531442" y="2001739"/>
            <a:ext cx="597924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Critical thinking and ability to quickly integrate difficult concepts</a:t>
            </a:r>
          </a:p>
          <a:p>
            <a:pPr marL="342900" lvl="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Developing and managing budgets</a:t>
            </a:r>
          </a:p>
          <a:p>
            <a:pPr marL="342900" lvl="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Collaboration and communication with multiple teams</a:t>
            </a:r>
          </a:p>
          <a:p>
            <a:pPr marL="342900" lvl="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Working and communicating with stakeholders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Managing projects and staff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BF26C6-2AC3-524E-A3D4-637DEF356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647" y="2095500"/>
            <a:ext cx="2895600" cy="3911600"/>
          </a:xfrm>
          <a:prstGeom prst="rect">
            <a:avLst/>
          </a:prstGeom>
          <a:ln w="19050">
            <a:solidFill>
              <a:srgbClr val="0071BC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72C03A-C84C-F443-869C-DCDBD85D33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500" y="-50800"/>
            <a:ext cx="3911600" cy="1828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CD549D-E412-8143-8AC6-ECB9D44DC5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2061" y="818922"/>
            <a:ext cx="6400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81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5C7FC1-FC96-0A4E-9373-9237A3C99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5251" y="1356638"/>
            <a:ext cx="2894292" cy="2970458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6B4BDDDC-B500-FD43-92F5-CE0BFCFBB788}"/>
              </a:ext>
            </a:extLst>
          </p:cNvPr>
          <p:cNvGrpSpPr/>
          <p:nvPr/>
        </p:nvGrpSpPr>
        <p:grpSpPr>
          <a:xfrm>
            <a:off x="6596401" y="6228026"/>
            <a:ext cx="5140365" cy="632047"/>
            <a:chOff x="6596401" y="6228026"/>
            <a:chExt cx="5140365" cy="63204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71C34D6-EF50-F44D-BA4F-3B49AF174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BFAAA7F-493E-8244-829C-F491F47860E7}"/>
                </a:ext>
              </a:extLst>
            </p:cNvPr>
            <p:cNvSpPr/>
            <p:nvPr/>
          </p:nvSpPr>
          <p:spPr>
            <a:xfrm>
              <a:off x="6596401" y="6387472"/>
              <a:ext cx="32676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600" b="1" dirty="0">
                <a:solidFill>
                  <a:srgbClr val="005A9B"/>
                </a:solidFill>
                <a:effectLst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3B1C7E3-13EE-D74E-8829-171DEE002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6839" y="1637866"/>
            <a:ext cx="2894292" cy="297045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4C385A0-B2AB-C145-A1A0-889810010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700" y="2095500"/>
            <a:ext cx="3111500" cy="4216400"/>
          </a:xfrm>
          <a:prstGeom prst="rect">
            <a:avLst/>
          </a:prstGeom>
          <a:ln w="19050">
            <a:solidFill>
              <a:srgbClr val="1B577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28CF32-DFC1-A847-94F9-6493C1289E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969" y="-555869"/>
            <a:ext cx="4025900" cy="2451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F536EA-B440-0247-B39E-E4F0C495B6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4641" y="1614115"/>
            <a:ext cx="5682086" cy="51119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2810EA-C10A-0646-9293-73F415781F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715971"/>
            <a:ext cx="64008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4F8C35-31E1-D347-98F0-E6A1E72A59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94602" y="2970724"/>
            <a:ext cx="2770902" cy="375530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0E4C31F-AD7D-EF4B-AEA2-9AE311BC945A}"/>
              </a:ext>
            </a:extLst>
          </p:cNvPr>
          <p:cNvSpPr/>
          <p:nvPr/>
        </p:nvSpPr>
        <p:spPr>
          <a:xfrm>
            <a:off x="4542245" y="5020125"/>
            <a:ext cx="131157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1" dirty="0" err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aip.org</a:t>
            </a:r>
            <a:r>
              <a:rPr lang="en-US" sz="13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/statistics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829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5148CD-5C4D-994C-A90C-2413268F1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0041552" y="560438"/>
            <a:ext cx="5728767" cy="572876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00D3F0D-F5B3-AD45-A076-69D12F0B0534}"/>
              </a:ext>
            </a:extLst>
          </p:cNvPr>
          <p:cNvGrpSpPr/>
          <p:nvPr/>
        </p:nvGrpSpPr>
        <p:grpSpPr>
          <a:xfrm>
            <a:off x="6596401" y="6228026"/>
            <a:ext cx="5140365" cy="632047"/>
            <a:chOff x="6596401" y="6228026"/>
            <a:chExt cx="5140365" cy="63204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46255F8-A630-6C47-BC17-90D39FC2F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2BD9C81-6D49-D84F-BA3A-77B61CD14A47}"/>
                </a:ext>
              </a:extLst>
            </p:cNvPr>
            <p:cNvSpPr/>
            <p:nvPr/>
          </p:nvSpPr>
          <p:spPr>
            <a:xfrm>
              <a:off x="6596401" y="6387472"/>
              <a:ext cx="32676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600" b="1" dirty="0">
                <a:solidFill>
                  <a:srgbClr val="005A9B"/>
                </a:solidFill>
                <a:effectLst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43B31CA-4D7B-0E47-A9E0-3DF2F3881413}"/>
              </a:ext>
            </a:extLst>
          </p:cNvPr>
          <p:cNvSpPr txBox="1"/>
          <p:nvPr/>
        </p:nvSpPr>
        <p:spPr>
          <a:xfrm>
            <a:off x="4511246" y="2021358"/>
            <a:ext cx="6461554" cy="444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Want to prepare for a real-world job? </a:t>
            </a:r>
            <a:b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en-US" sz="2400" dirty="0" err="1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IMPact</a:t>
            </a: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connects you with an industrial physicist who can provide advice, information, and guidance for pursuing an industry career.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Visit </a:t>
            </a:r>
            <a:r>
              <a:rPr lang="en-US" sz="2400" b="1" dirty="0" err="1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impact.aps.org</a:t>
            </a:r>
            <a:r>
              <a:rPr lang="en-US" sz="2400" b="1" dirty="0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</a:t>
            </a: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to: 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Register as a Mentee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Search for a Mentor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Manage your account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400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FF4EB5-3FD5-2945-9204-EE731E66DB48}"/>
              </a:ext>
            </a:extLst>
          </p:cNvPr>
          <p:cNvSpPr/>
          <p:nvPr/>
        </p:nvSpPr>
        <p:spPr>
          <a:xfrm>
            <a:off x="609599" y="5421191"/>
            <a:ext cx="2895600" cy="585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FD792C-5826-CC4F-BC72-922B033545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0"/>
            <a:ext cx="3416300" cy="2006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583C48-6054-3B45-91BB-A64763A054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4377" y="320186"/>
            <a:ext cx="3565954" cy="12568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BFACE3-20E0-AD4D-BC01-C90A6FC0F3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2126509"/>
            <a:ext cx="2895600" cy="3911600"/>
          </a:xfrm>
          <a:prstGeom prst="rect">
            <a:avLst/>
          </a:prstGeom>
          <a:ln w="19050">
            <a:solidFill>
              <a:srgbClr val="45559C"/>
            </a:solidFill>
          </a:ln>
        </p:spPr>
      </p:pic>
    </p:spTree>
    <p:extLst>
      <p:ext uri="{BB962C8B-B14F-4D97-AF65-F5344CB8AC3E}">
        <p14:creationId xmlns:p14="http://schemas.microsoft.com/office/powerpoint/2010/main" val="85978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49948A9-289C-254B-99F2-2E31C3E5A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07687">
            <a:off x="10179701" y="1361720"/>
            <a:ext cx="3336338" cy="38817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0F0875-C1E5-A048-BAB3-83EFCED364FD}"/>
              </a:ext>
            </a:extLst>
          </p:cNvPr>
          <p:cNvGrpSpPr/>
          <p:nvPr/>
        </p:nvGrpSpPr>
        <p:grpSpPr>
          <a:xfrm>
            <a:off x="6596401" y="6228026"/>
            <a:ext cx="5140365" cy="632047"/>
            <a:chOff x="6596401" y="6228026"/>
            <a:chExt cx="5140365" cy="63204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4031CD2-ED3B-EF4E-8E5E-03F91CE41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399A6E7-97E2-664F-9EF8-88123B37DC87}"/>
                </a:ext>
              </a:extLst>
            </p:cNvPr>
            <p:cNvSpPr/>
            <p:nvPr/>
          </p:nvSpPr>
          <p:spPr>
            <a:xfrm>
              <a:off x="6596401" y="6387472"/>
              <a:ext cx="32676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600" b="1" dirty="0">
                <a:solidFill>
                  <a:srgbClr val="005A9B"/>
                </a:solidFill>
                <a:effectLst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EA65C21-267A-D146-85A8-5DD2A3461648}"/>
              </a:ext>
            </a:extLst>
          </p:cNvPr>
          <p:cNvSpPr txBox="1"/>
          <p:nvPr/>
        </p:nvSpPr>
        <p:spPr>
          <a:xfrm>
            <a:off x="4560672" y="2021358"/>
            <a:ext cx="6115565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After getting a Master’s from MIT, Evelynn worked as a software engineer. Craving a deeper understanding of technology and its impact on society, she pursued a PhD in the history of science. </a:t>
            </a:r>
          </a:p>
          <a:p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Currently, Evelynn conducts research on the intersections of science, technology, race, and gender and has served as a dean at Harvard University! 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6AC4C7-700F-5F40-8F5B-1C13728CFF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00" y="90958"/>
            <a:ext cx="3327400" cy="1854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A1F1DA-EC11-6B45-8F09-FC20DAB932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7357" y="811938"/>
            <a:ext cx="6400800" cy="91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E1DD6D-C046-974F-85A8-A271781C8C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2095500"/>
            <a:ext cx="2895600" cy="391160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15671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D91999-DAE9-EB48-8EC4-8BE3C798C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-214899"/>
            <a:ext cx="4546600" cy="2628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7643BA-0096-924C-974D-9D0536581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10469">
            <a:off x="10818608" y="1923783"/>
            <a:ext cx="2523817" cy="30962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36B1DD-DBE0-E54B-85A9-69A7915B8D8B}"/>
              </a:ext>
            </a:extLst>
          </p:cNvPr>
          <p:cNvSpPr/>
          <p:nvPr/>
        </p:nvSpPr>
        <p:spPr>
          <a:xfrm>
            <a:off x="3548394" y="2057400"/>
            <a:ext cx="369851" cy="2138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1039FE9-565F-C944-8B41-8C26B9C2D006}"/>
              </a:ext>
            </a:extLst>
          </p:cNvPr>
          <p:cNvGrpSpPr/>
          <p:nvPr/>
        </p:nvGrpSpPr>
        <p:grpSpPr>
          <a:xfrm>
            <a:off x="6596401" y="6228026"/>
            <a:ext cx="5140365" cy="632047"/>
            <a:chOff x="6596401" y="6228026"/>
            <a:chExt cx="5140365" cy="63204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3944FD1-A643-6647-91A4-BC11E0B9C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F8A06FE-DD92-F24D-B619-AB1034CC3B2F}"/>
                </a:ext>
              </a:extLst>
            </p:cNvPr>
            <p:cNvSpPr/>
            <p:nvPr/>
          </p:nvSpPr>
          <p:spPr>
            <a:xfrm>
              <a:off x="6596401" y="6387472"/>
              <a:ext cx="32676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600" b="1" dirty="0">
                <a:solidFill>
                  <a:srgbClr val="005A9B"/>
                </a:solidFill>
                <a:effectLst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07C778A-E14A-9E4B-B12A-6E38F06E5D64}"/>
              </a:ext>
            </a:extLst>
          </p:cNvPr>
          <p:cNvSpPr txBox="1"/>
          <p:nvPr/>
        </p:nvSpPr>
        <p:spPr>
          <a:xfrm>
            <a:off x="4511505" y="2000139"/>
            <a:ext cx="647123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An ultrasound uses sound waves sent and reflected in the body to create an image. In order for the wave to transmit smoothly from the probe, a gel is required. </a:t>
            </a:r>
          </a:p>
          <a:p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MIT researchers have eliminated the gel use by pioneering new technology. Light Ultrasound initiates the sound wave with a laser pulse and detects the reflection using skin vibrations!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CA09DA-7095-8A4F-8C76-B1F81C3A4C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1566" y="1016305"/>
            <a:ext cx="64008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AB2DF8-523B-B548-8372-7E02663C8F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140" y="2105439"/>
            <a:ext cx="2950060" cy="3997632"/>
          </a:xfrm>
          <a:prstGeom prst="rect">
            <a:avLst/>
          </a:prstGeom>
          <a:ln w="19050">
            <a:solidFill>
              <a:srgbClr val="F3BD30"/>
            </a:solidFill>
          </a:ln>
        </p:spPr>
      </p:pic>
    </p:spTree>
    <p:extLst>
      <p:ext uri="{BB962C8B-B14F-4D97-AF65-F5344CB8AC3E}">
        <p14:creationId xmlns:p14="http://schemas.microsoft.com/office/powerpoint/2010/main" val="336183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337BEF5-CCFB-CD48-AB64-10FAD7910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07687">
            <a:off x="10179701" y="1361720"/>
            <a:ext cx="3336338" cy="38817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87D9390-1551-1447-A16F-060B79AE42BC}"/>
              </a:ext>
            </a:extLst>
          </p:cNvPr>
          <p:cNvGrpSpPr/>
          <p:nvPr/>
        </p:nvGrpSpPr>
        <p:grpSpPr>
          <a:xfrm>
            <a:off x="6596401" y="6228026"/>
            <a:ext cx="5140365" cy="632047"/>
            <a:chOff x="6596401" y="6228026"/>
            <a:chExt cx="5140365" cy="63204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0400D73-7849-E34A-890A-6B5BAF814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12074A-8A43-8F43-AB21-68EE5DA147D2}"/>
                </a:ext>
              </a:extLst>
            </p:cNvPr>
            <p:cNvSpPr/>
            <p:nvPr/>
          </p:nvSpPr>
          <p:spPr>
            <a:xfrm>
              <a:off x="6596401" y="6387472"/>
              <a:ext cx="32676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600" b="1" dirty="0">
                <a:solidFill>
                  <a:srgbClr val="005A9B"/>
                </a:solidFill>
                <a:effectLst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8B1AE8B-4097-CD41-9A84-ACBFA3A72D64}"/>
              </a:ext>
            </a:extLst>
          </p:cNvPr>
          <p:cNvSpPr txBox="1"/>
          <p:nvPr/>
        </p:nvSpPr>
        <p:spPr>
          <a:xfrm>
            <a:off x="4511245" y="1990687"/>
            <a:ext cx="5954927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Combining his passion to give back to society with his love for physics, Thomas became a high school teacher. When teaching, he finds the physics material to be just as useful as the critical thinking skills taught in science courses. </a:t>
            </a:r>
          </a:p>
          <a:p>
            <a:r>
              <a:rPr lang="en-US" sz="2400" b="1" dirty="0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Advice for students: Take different types of science courses and build communication skills through outreach activities.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6F9AF2-6A59-5043-A9CE-447E3AFBC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00" y="85687"/>
            <a:ext cx="3327400" cy="1854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BB7E57-D523-FE4D-9212-4A909B7812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2665" y="795122"/>
            <a:ext cx="6400800" cy="91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2BBD9E-B30D-0D42-A5A0-7B0E49E828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615" y="2126267"/>
            <a:ext cx="2962585" cy="3963107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43055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EC5EBD6-E34B-E84B-AD9E-D4FBFFE5377D}"/>
              </a:ext>
            </a:extLst>
          </p:cNvPr>
          <p:cNvGrpSpPr/>
          <p:nvPr/>
        </p:nvGrpSpPr>
        <p:grpSpPr>
          <a:xfrm>
            <a:off x="6596401" y="6228026"/>
            <a:ext cx="5140365" cy="632047"/>
            <a:chOff x="6596401" y="6228026"/>
            <a:chExt cx="5140365" cy="63204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59174DE-F616-184D-B7CD-A2240A8DA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223717C-CF7B-6449-AD4C-DF603737123C}"/>
                </a:ext>
              </a:extLst>
            </p:cNvPr>
            <p:cNvSpPr/>
            <p:nvPr/>
          </p:nvSpPr>
          <p:spPr>
            <a:xfrm>
              <a:off x="6596401" y="6387472"/>
              <a:ext cx="32676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600" b="1" dirty="0">
                <a:solidFill>
                  <a:srgbClr val="005A9B"/>
                </a:solidFill>
                <a:effectLst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8EC99B2-9F11-8D4D-9E7B-D1FB93C94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6763" y="1936468"/>
            <a:ext cx="1675051" cy="2743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AE917A-B00D-6B4E-9D0C-C07456AF99F2}"/>
              </a:ext>
            </a:extLst>
          </p:cNvPr>
          <p:cNvSpPr txBox="1"/>
          <p:nvPr/>
        </p:nvSpPr>
        <p:spPr>
          <a:xfrm>
            <a:off x="4511245" y="1998231"/>
            <a:ext cx="62355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Creating lesson plans</a:t>
            </a:r>
          </a:p>
          <a:p>
            <a:pPr marL="342900" lvl="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Developing demonstrations and labs</a:t>
            </a:r>
          </a:p>
          <a:p>
            <a:pPr marL="342900" lvl="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Assessing and evaluating</a:t>
            </a:r>
          </a:p>
          <a:p>
            <a:pPr marL="342900" lvl="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Teaching and communicating</a:t>
            </a:r>
          </a:p>
          <a:p>
            <a:pPr marL="342900" lvl="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Critical thinking and problem solving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BEF438-AF7C-3A44-AE3E-79B81766FD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8603" y="808349"/>
            <a:ext cx="6400800" cy="91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16BC02-89CC-1D4B-966C-C3F8ABF075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536" y="2095500"/>
            <a:ext cx="2937664" cy="3980835"/>
          </a:xfrm>
          <a:prstGeom prst="rect">
            <a:avLst/>
          </a:prstGeom>
          <a:ln w="19050">
            <a:solidFill>
              <a:srgbClr val="0071BC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DD7ADC-EFD5-984B-ADF7-740D711CA8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500" y="-50800"/>
            <a:ext cx="39116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9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2106</TotalTime>
  <Words>681</Words>
  <Application>Microsoft Macintosh PowerPoint</Application>
  <PresentationFormat>Widescreen</PresentationFormat>
  <Paragraphs>56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Helvetica Neue</vt:lpstr>
      <vt:lpstr>Helvetica Neue Condensed</vt:lpstr>
      <vt:lpstr>Helvetica Neue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288</cp:revision>
  <cp:lastPrinted>2020-04-07T14:27:21Z</cp:lastPrinted>
  <dcterms:created xsi:type="dcterms:W3CDTF">2019-09-11T15:42:47Z</dcterms:created>
  <dcterms:modified xsi:type="dcterms:W3CDTF">2020-04-07T14:50:44Z</dcterms:modified>
</cp:coreProperties>
</file>